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58" r:id="rId3"/>
    <p:sldId id="1965" r:id="rId4"/>
    <p:sldId id="1966" r:id="rId5"/>
    <p:sldId id="1853" r:id="rId6"/>
    <p:sldId id="1896" r:id="rId7"/>
    <p:sldId id="1897" r:id="rId8"/>
    <p:sldId id="1898" r:id="rId9"/>
    <p:sldId id="1817" r:id="rId10"/>
    <p:sldId id="1905" r:id="rId11"/>
    <p:sldId id="1959" r:id="rId12"/>
    <p:sldId id="1960" r:id="rId13"/>
    <p:sldId id="1961" r:id="rId14"/>
    <p:sldId id="1962" r:id="rId15"/>
    <p:sldId id="1963" r:id="rId16"/>
    <p:sldId id="1964" r:id="rId17"/>
    <p:sldId id="1932" r:id="rId18"/>
    <p:sldId id="1933" r:id="rId19"/>
    <p:sldId id="1914" r:id="rId20"/>
    <p:sldId id="1915" r:id="rId21"/>
    <p:sldId id="1916" r:id="rId22"/>
    <p:sldId id="1917" r:id="rId23"/>
    <p:sldId id="1918" r:id="rId24"/>
    <p:sldId id="1919" r:id="rId25"/>
    <p:sldId id="1950" r:id="rId26"/>
    <p:sldId id="259" r:id="rId27"/>
    <p:sldId id="257" r:id="rId28"/>
    <p:sldId id="1848" r:id="rId29"/>
    <p:sldId id="1840" r:id="rId30"/>
    <p:sldId id="1851" r:id="rId31"/>
    <p:sldId id="1951" r:id="rId32"/>
    <p:sldId id="1850" r:id="rId33"/>
    <p:sldId id="1952" r:id="rId34"/>
    <p:sldId id="1852" r:id="rId35"/>
    <p:sldId id="1953" r:id="rId36"/>
    <p:sldId id="260" r:id="rId37"/>
    <p:sldId id="1830" r:id="rId38"/>
    <p:sldId id="1934" r:id="rId39"/>
    <p:sldId id="1954" r:id="rId40"/>
    <p:sldId id="1935" r:id="rId41"/>
    <p:sldId id="1936" r:id="rId42"/>
    <p:sldId id="1955" r:id="rId43"/>
    <p:sldId id="1937" r:id="rId44"/>
    <p:sldId id="1939" r:id="rId45"/>
    <p:sldId id="1941" r:id="rId46"/>
    <p:sldId id="1938" r:id="rId47"/>
    <p:sldId id="1940" r:id="rId48"/>
    <p:sldId id="1956" r:id="rId49"/>
    <p:sldId id="1946" r:id="rId50"/>
    <p:sldId id="1943" r:id="rId51"/>
    <p:sldId id="1957" r:id="rId52"/>
    <p:sldId id="1945" r:id="rId53"/>
    <p:sldId id="271" r:id="rId54"/>
    <p:sldId id="1947" r:id="rId55"/>
    <p:sldId id="1958" r:id="rId56"/>
    <p:sldId id="269" r:id="rId57"/>
  </p:sldIdLst>
  <p:sldSz cx="9144000" cy="6858000" type="screen4x3"/>
  <p:notesSz cx="6789738" cy="9929813"/>
  <p:embeddedFontLst>
    <p:embeddedFont>
      <p:font typeface="Calibri" panose="020F0502020204030204" pitchFamily="34" charset="0"/>
      <p:regular r:id="rId59"/>
      <p:bold r:id="rId60"/>
      <p:italic r:id="rId61"/>
      <p:boldItalic r:id="rId62"/>
    </p:embeddedFont>
    <p:embeddedFont>
      <p:font typeface="Montserrat" pitchFamily="2" charset="77"/>
      <p:regular r:id="rId63"/>
      <p:bold r:id="rId64"/>
      <p:italic r:id="rId65"/>
      <p:boldItalic r:id="rId66"/>
    </p:embeddedFont>
    <p:embeddedFont>
      <p:font typeface="Rockwell Extra Bold" panose="02060603020205020403" pitchFamily="18" charset="77"/>
      <p:bold r:id="rId67"/>
    </p:embeddedFont>
    <p:embeddedFont>
      <p:font typeface="Tahoma" panose="020B0604030504040204" pitchFamily="3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397"/>
    <p:restoredTop sz="89905"/>
  </p:normalViewPr>
  <p:slideViewPr>
    <p:cSldViewPr snapToGrid="0" snapToObjects="1">
      <p:cViewPr varScale="1">
        <p:scale>
          <a:sx n="91" d="100"/>
          <a:sy n="91" d="100"/>
        </p:scale>
        <p:origin x="416"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1638" cy="4968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rgbClr val="FFFF66"/>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6513" y="0"/>
            <a:ext cx="2941637" cy="4968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rgbClr val="FFFF66"/>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716463"/>
            <a:ext cx="5430838" cy="4468812"/>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31338"/>
            <a:ext cx="2941638" cy="4968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rgbClr val="FFFF66"/>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6513" y="9431338"/>
            <a:ext cx="2941637" cy="4968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rgbClr val="FFFF66"/>
                </a:solidFill>
                <a:latin typeface="Arial"/>
                <a:ea typeface="Arial"/>
                <a:cs typeface="Arial"/>
                <a:sym typeface="Arial"/>
              </a:rPr>
              <a:t>‹#›</a:t>
            </a:fld>
            <a:endParaRPr sz="1200" b="0" i="0" u="none" strike="noStrike" cap="none">
              <a:solidFill>
                <a:srgbClr val="FFFF66"/>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 name="Google Shape;86;p3:notes"/>
          <p:cNvSpPr txBox="1">
            <a:spLocks noGrp="1"/>
          </p:cNvSpPr>
          <p:nvPr>
            <p:ph type="body" idx="1"/>
          </p:nvPr>
        </p:nvSpPr>
        <p:spPr>
          <a:xfrm>
            <a:off x="679450" y="4716463"/>
            <a:ext cx="5430838" cy="4468812"/>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endParaRPr dirty="0"/>
          </a:p>
        </p:txBody>
      </p:sp>
      <p:sp>
        <p:nvSpPr>
          <p:cNvPr id="87" name="Google Shape;87;p3:notes"/>
          <p:cNvSpPr txBox="1">
            <a:spLocks noGrp="1"/>
          </p:cNvSpPr>
          <p:nvPr>
            <p:ph type="sldNum" idx="12"/>
          </p:nvPr>
        </p:nvSpPr>
        <p:spPr>
          <a:xfrm>
            <a:off x="3846513" y="9431338"/>
            <a:ext cx="2941637" cy="4968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rgbClr val="FFFF66"/>
                </a:solidFill>
                <a:latin typeface="Tahoma"/>
                <a:ea typeface="Tahoma"/>
                <a:cs typeface="Tahoma"/>
                <a:sym typeface="Tahoma"/>
              </a:rPr>
              <a:t>1</a:t>
            </a:fld>
            <a:endParaRPr sz="1200">
              <a:solidFill>
                <a:srgbClr val="FFFF66"/>
              </a:solidFill>
              <a:latin typeface="Tahoma"/>
              <a:ea typeface="Tahoma"/>
              <a:cs typeface="Tahoma"/>
              <a:sym typeface="Tahom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10</a:t>
            </a:fld>
            <a:endParaRPr lang="en-US"/>
          </a:p>
        </p:txBody>
      </p:sp>
    </p:spTree>
    <p:extLst>
      <p:ext uri="{BB962C8B-B14F-4D97-AF65-F5344CB8AC3E}">
        <p14:creationId xmlns:p14="http://schemas.microsoft.com/office/powerpoint/2010/main" val="229282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11</a:t>
            </a:fld>
            <a:endParaRPr lang="en-US"/>
          </a:p>
        </p:txBody>
      </p:sp>
    </p:spTree>
    <p:extLst>
      <p:ext uri="{BB962C8B-B14F-4D97-AF65-F5344CB8AC3E}">
        <p14:creationId xmlns:p14="http://schemas.microsoft.com/office/powerpoint/2010/main" val="267179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12</a:t>
            </a:fld>
            <a:endParaRPr lang="en-US"/>
          </a:p>
        </p:txBody>
      </p:sp>
    </p:spTree>
    <p:extLst>
      <p:ext uri="{BB962C8B-B14F-4D97-AF65-F5344CB8AC3E}">
        <p14:creationId xmlns:p14="http://schemas.microsoft.com/office/powerpoint/2010/main" val="1643392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13</a:t>
            </a:fld>
            <a:endParaRPr lang="en-US"/>
          </a:p>
        </p:txBody>
      </p:sp>
    </p:spTree>
    <p:extLst>
      <p:ext uri="{BB962C8B-B14F-4D97-AF65-F5344CB8AC3E}">
        <p14:creationId xmlns:p14="http://schemas.microsoft.com/office/powerpoint/2010/main" val="2116924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14</a:t>
            </a:fld>
            <a:endParaRPr lang="en-US"/>
          </a:p>
        </p:txBody>
      </p:sp>
    </p:spTree>
    <p:extLst>
      <p:ext uri="{BB962C8B-B14F-4D97-AF65-F5344CB8AC3E}">
        <p14:creationId xmlns:p14="http://schemas.microsoft.com/office/powerpoint/2010/main" val="3820923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15</a:t>
            </a:fld>
            <a:endParaRPr lang="en-US"/>
          </a:p>
        </p:txBody>
      </p:sp>
    </p:spTree>
    <p:extLst>
      <p:ext uri="{BB962C8B-B14F-4D97-AF65-F5344CB8AC3E}">
        <p14:creationId xmlns:p14="http://schemas.microsoft.com/office/powerpoint/2010/main" val="2042638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16</a:t>
            </a:fld>
            <a:endParaRPr lang="en-US"/>
          </a:p>
        </p:txBody>
      </p:sp>
    </p:spTree>
    <p:extLst>
      <p:ext uri="{BB962C8B-B14F-4D97-AF65-F5344CB8AC3E}">
        <p14:creationId xmlns:p14="http://schemas.microsoft.com/office/powerpoint/2010/main" val="4125204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Because</a:t>
            </a:r>
            <a:r>
              <a:rPr lang="en-AU" baseline="0" dirty="0"/>
              <a:t> we work in isolated groups, and have a strong culture of privacy and individual data ownership. In short, we have a cultural attributes that stop us from being a science</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17</a:t>
            </a:fld>
            <a:endParaRPr lang="en-US"/>
          </a:p>
        </p:txBody>
      </p:sp>
    </p:spTree>
    <p:extLst>
      <p:ext uri="{BB962C8B-B14F-4D97-AF65-F5344CB8AC3E}">
        <p14:creationId xmlns:p14="http://schemas.microsoft.com/office/powerpoint/2010/main" val="1180716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19</a:t>
            </a:fld>
            <a:endParaRPr lang="en-US"/>
          </a:p>
        </p:txBody>
      </p:sp>
    </p:spTree>
    <p:extLst>
      <p:ext uri="{BB962C8B-B14F-4D97-AF65-F5344CB8AC3E}">
        <p14:creationId xmlns:p14="http://schemas.microsoft.com/office/powerpoint/2010/main" val="851127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20</a:t>
            </a:fld>
            <a:endParaRPr lang="en-US"/>
          </a:p>
        </p:txBody>
      </p:sp>
    </p:spTree>
    <p:extLst>
      <p:ext uri="{BB962C8B-B14F-4D97-AF65-F5344CB8AC3E}">
        <p14:creationId xmlns:p14="http://schemas.microsoft.com/office/powerpoint/2010/main" val="13707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Wikipedia: </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21</a:t>
            </a:fld>
            <a:endParaRPr lang="en-US"/>
          </a:p>
        </p:txBody>
      </p:sp>
    </p:spTree>
    <p:extLst>
      <p:ext uri="{BB962C8B-B14F-4D97-AF65-F5344CB8AC3E}">
        <p14:creationId xmlns:p14="http://schemas.microsoft.com/office/powerpoint/2010/main" val="3808179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22</a:t>
            </a:fld>
            <a:endParaRPr lang="en-US"/>
          </a:p>
        </p:txBody>
      </p:sp>
    </p:spTree>
    <p:extLst>
      <p:ext uri="{BB962C8B-B14F-4D97-AF65-F5344CB8AC3E}">
        <p14:creationId xmlns:p14="http://schemas.microsoft.com/office/powerpoint/2010/main" val="1383760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23</a:t>
            </a:fld>
            <a:endParaRPr lang="en-US"/>
          </a:p>
        </p:txBody>
      </p:sp>
    </p:spTree>
    <p:extLst>
      <p:ext uri="{BB962C8B-B14F-4D97-AF65-F5344CB8AC3E}">
        <p14:creationId xmlns:p14="http://schemas.microsoft.com/office/powerpoint/2010/main" val="4014866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24</a:t>
            </a:fld>
            <a:endParaRPr lang="en-US"/>
          </a:p>
        </p:txBody>
      </p:sp>
    </p:spTree>
    <p:extLst>
      <p:ext uri="{BB962C8B-B14F-4D97-AF65-F5344CB8AC3E}">
        <p14:creationId xmlns:p14="http://schemas.microsoft.com/office/powerpoint/2010/main" val="1370276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Where are we on this plot, and given that location, what can we expect from big data that will be good for archaeology?</a:t>
            </a:r>
          </a:p>
        </p:txBody>
      </p:sp>
      <p:sp>
        <p:nvSpPr>
          <p:cNvPr id="4" name="Slide Number Placeholder 3"/>
          <p:cNvSpPr>
            <a:spLocks noGrp="1"/>
          </p:cNvSpPr>
          <p:nvPr>
            <p:ph type="sldNum" sz="quarter" idx="10"/>
          </p:nvPr>
        </p:nvSpPr>
        <p:spPr/>
        <p:txBody>
          <a:bodyPr/>
          <a:lstStyle/>
          <a:p>
            <a:fld id="{D242072B-C88C-46FC-9F49-B0FFA0EAB1C8}" type="slidenum">
              <a:rPr lang="en-US" smtClean="0"/>
              <a:t>25</a:t>
            </a:fld>
            <a:endParaRPr lang="en-US"/>
          </a:p>
        </p:txBody>
      </p:sp>
    </p:spTree>
    <p:extLst>
      <p:ext uri="{BB962C8B-B14F-4D97-AF65-F5344CB8AC3E}">
        <p14:creationId xmlns:p14="http://schemas.microsoft.com/office/powerpoint/2010/main" val="2648450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4613543c5_0_7: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4613543c5_0_7: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54613543c5_0_7: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f2e827885_0_0: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f2e827885_0_0: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Kuhn: replacement of the Ptolemaic system by the Copernican system, and Newtonian dynamics by the new Einsteinian dynamics.</a:t>
            </a:r>
          </a:p>
          <a:p>
            <a:pPr marL="457200" lvl="0" indent="-317500" algn="l" rtl="0">
              <a:spcBef>
                <a:spcPts val="0"/>
              </a:spcBef>
              <a:spcAft>
                <a:spcPts val="0"/>
              </a:spcAft>
              <a:buSzPts val="1400"/>
              <a:buChar char="●"/>
            </a:pPr>
            <a:r>
              <a:rPr lang="en-US" dirty="0" err="1"/>
              <a:t>Galison</a:t>
            </a:r>
            <a:r>
              <a:rPr lang="en-US" dirty="0"/>
              <a:t>: experimental particle physics</a:t>
            </a:r>
            <a:endParaRPr dirty="0"/>
          </a:p>
        </p:txBody>
      </p:sp>
      <p:sp>
        <p:nvSpPr>
          <p:cNvPr id="94" name="Google Shape;94;g3f2e827885_0_0: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cap="none" dirty="0">
                <a:solidFill>
                  <a:schemeClr val="dk1"/>
                </a:solidFill>
                <a:effectLst/>
                <a:latin typeface="Calibri"/>
                <a:ea typeface="Calibri"/>
                <a:cs typeface="Calibri"/>
                <a:sym typeface="Calibri"/>
              </a:rPr>
              <a:t>In the late 19</a:t>
            </a:r>
            <a:r>
              <a:rPr lang="en-AU" sz="1200" b="0" i="0" u="none" strike="noStrike" cap="none" baseline="30000" dirty="0">
                <a:solidFill>
                  <a:schemeClr val="dk1"/>
                </a:solidFill>
                <a:effectLst/>
                <a:latin typeface="Calibri"/>
                <a:ea typeface="Calibri"/>
                <a:cs typeface="Calibri"/>
                <a:sym typeface="Calibri"/>
              </a:rPr>
              <a:t>th</a:t>
            </a:r>
            <a:r>
              <a:rPr lang="en-AU" sz="1200" b="0" i="0" u="none" strike="noStrike" cap="none" dirty="0">
                <a:solidFill>
                  <a:schemeClr val="dk1"/>
                </a:solidFill>
                <a:effectLst/>
                <a:latin typeface="Calibri"/>
                <a:ea typeface="Calibri"/>
                <a:cs typeface="Calibri"/>
                <a:sym typeface="Calibri"/>
              </a:rPr>
              <a:t> C physicists literally went into the clouds to observe atmospheric effects, cloud formation and study weather patterns. Here is the Ben Nevis Observatory in Scotland, where Charles Wilson studied cloud formation.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28</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1809978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200" b="0" i="0" u="none" strike="noStrike" cap="none" dirty="0">
                <a:solidFill>
                  <a:schemeClr val="dk1"/>
                </a:solidFill>
                <a:effectLst/>
                <a:latin typeface="Calibri"/>
                <a:ea typeface="Calibri"/>
                <a:cs typeface="Calibri"/>
                <a:sym typeface="Calibri"/>
              </a:rPr>
              <a:t>Here’s one of the first cloud chambers, and here’s a photograph of some of the trails that Wilson observed, showing alpha and beta radiation from radium. These instruments were very popular from the 1920s to the 1950s, and central to the study of radioactivity and discovery of many nuclear particles, with Wilson receiving a Nobel Prize for it in 1927. </a:t>
            </a:r>
            <a:endParaRPr lang="en-US" sz="1200" b="0"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200" b="0" i="0" u="none" strike="noStrike" cap="none" dirty="0">
                <a:solidFill>
                  <a:schemeClr val="dk1"/>
                </a:solidFill>
                <a:effectLst/>
                <a:latin typeface="Calibri"/>
                <a:ea typeface="Calibri"/>
                <a:cs typeface="Calibri"/>
                <a:sym typeface="Calibri"/>
              </a:rPr>
              <a:t>He discovered that if the air in the chamber was saturated, it was possible to see the path of nuclear particles emitted by radioactive substances. This is kind of like a microscope into nuclear physics, and became very popular. </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29</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2719163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@Touchon_McCoy_2016 investigated evaluated changes in statistical methods used by ecologists as a potential area of tool-driven change. They searched nearly 20,000 published articles in ecology published between 1990 and 2013. They found that there has been a rise in complex and computationally intensive statistical techniques such as mixed effects models and Bayesian statistics and a decline in reliance on approaches such as ANOVA or t-tests. Crucially, they found that ecologists have shifted away from software tools such as SAS and SPSS to the open source program R.</a:t>
            </a:r>
          </a:p>
          <a:p>
            <a:endParaRPr lang="en-US" dirty="0"/>
          </a:p>
          <a:p>
            <a:r>
              <a:rPr lang="en-US" dirty="0"/>
              <a:t>@Touchon_McCoy_2016 identify four factors relating to technological change that might explain the changes they observed in the use of statistics in ecology. First, they note that automated data loggers, GPS trackers, remote sensing, and crowd sourcing have greatly increased rate at which ecologists collect data. Second, increases in desktop and cluster computing power has made complex analytical processes faster and more convenient to compute. Third, the development of free, open source and easily extensible software for data analysis and </a:t>
            </a:r>
            <a:r>
              <a:rPr lang="en-US" dirty="0" err="1"/>
              <a:t>visualisation</a:t>
            </a:r>
            <a:r>
              <a:rPr lang="en-US" dirty="0"/>
              <a:t>, such as R, allows new methods to spread quickly via online fora and social media. Fourth, the publication of several books and papers that have strongly influenced the way many ecologists think about data analysis, such as @burnham2003model's book on model selection and inference.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30</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79370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a:t>
            </a:r>
            <a:r>
              <a:rPr lang="en-US" dirty="0" err="1"/>
              <a:t>analyse</a:t>
            </a:r>
            <a:r>
              <a:rPr lang="en-US" dirty="0"/>
              <a:t>?</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3</a:t>
            </a:fld>
            <a:endParaRPr/>
          </a:p>
        </p:txBody>
      </p:sp>
    </p:spTree>
    <p:extLst>
      <p:ext uri="{BB962C8B-B14F-4D97-AF65-F5344CB8AC3E}">
        <p14:creationId xmlns:p14="http://schemas.microsoft.com/office/powerpoint/2010/main" val="3245746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@Touchon_McCoy_2016 investigated evaluated changes in statistical methods used by ecologists as a potential area of tool-driven change. They searched nearly 20,000 published articles in ecology published between 1990 and 2013. They found that there has been a rise in complex and computationally intensive statistical techniques such as mixed effects models and Bayesian statistics and a decline in reliance on approaches such as ANOVA or t-tests. Crucially, they found that ecologists have shifted away from software tools such as SAS and SPSS to the open source program R.</a:t>
            </a:r>
          </a:p>
          <a:p>
            <a:endParaRPr lang="en-US" dirty="0"/>
          </a:p>
          <a:p>
            <a:r>
              <a:rPr lang="en-US" dirty="0"/>
              <a:t>@Touchon_McCoy_2016 identify four factors relating to technological change that might explain the changes they observed in the use of statistics in ecology. First, they note that automated data loggers, GPS trackers, remote sensing, and crowd sourcing have greatly increased rate at which ecologists collect data. Second, increases in desktop and cluster computing power has made complex analytical processes faster and more convenient to compute. Third, the development of free, open source and easily extensible software for data analysis and </a:t>
            </a:r>
            <a:r>
              <a:rPr lang="en-US" dirty="0" err="1"/>
              <a:t>visualisation</a:t>
            </a:r>
            <a:r>
              <a:rPr lang="en-US" dirty="0"/>
              <a:t>, such as R, allows new methods to spread quickly via online fora and social media. Fourth, the publication of several books and papers that have strongly influenced the way many ecologists think about data analysis, such as @burnham2003model's book on model selection and inference.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31</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2902621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@Touchon_McCoy_2016 investigated evaluated changes in statistical methods used by ecologists as a potential area of tool-driven change. They searched nearly 20,000 published articles in ecology published between 1990 and 2013. They found that there has been a rise in complex and computationally intensive statistical techniques such as mixed effects models and Bayesian statistics and a decline in reliance on approaches such as ANOVA or t-tests. Crucially, they found that ecologists have shifted away from software tools such as SAS and SPSS to the open source program R.</a:t>
            </a:r>
          </a:p>
          <a:p>
            <a:endParaRPr lang="en-US" dirty="0"/>
          </a:p>
          <a:p>
            <a:r>
              <a:rPr lang="en-US" dirty="0"/>
              <a:t>@Touchon_McCoy_2016 identify four factors relating to technological change that might explain the changes they observed in the use of statistics in ecology. First, they note that automated data loggers, GPS trackers, remote sensing, and crowd sourcing have greatly increased rate at which ecologists collect data. Second, increases in desktop and cluster computing power has made complex analytical processes faster and more convenient to compute. Third, the development of free, open source and easily extensible software for data analysis and </a:t>
            </a:r>
            <a:r>
              <a:rPr lang="en-US" dirty="0" err="1"/>
              <a:t>visualisation</a:t>
            </a:r>
            <a:r>
              <a:rPr lang="en-US" dirty="0"/>
              <a:t>, such as R, allows new methods to spread quickly via online fora and social media. Fourth, the publication of several books and papers that have strongly influenced the way many ecologists think about data analysis, such as @burnham2003model's book on model selection and inference.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32</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701717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@Touchon_McCoy_2016 investigated evaluated changes in statistical methods used by ecologists as a potential area of tool-driven change. They searched nearly 20,000 published articles in ecology published between 1990 and 2013. They found that there has been a rise in complex and computationally intensive statistical techniques such as mixed effects models and Bayesian statistics and a decline in reliance on approaches such as ANOVA or t-tests. Crucially, they found that ecologists have shifted away from software tools such as SAS and SPSS to the open source program R.</a:t>
            </a:r>
          </a:p>
          <a:p>
            <a:endParaRPr lang="en-US" dirty="0"/>
          </a:p>
          <a:p>
            <a:r>
              <a:rPr lang="en-US" dirty="0"/>
              <a:t>@Touchon_McCoy_2016 identify four factors relating to technological change that might explain the changes they observed in the use of statistics in ecology. First, they note that automated data loggers, GPS trackers, remote sensing, and crowd sourcing have greatly increased rate at which ecologists collect data. Second, increases in desktop and cluster computing power has made complex analytical processes faster and more convenient to compute. Third, the development of free, open source and easily extensible software for data analysis and </a:t>
            </a:r>
            <a:r>
              <a:rPr lang="en-US" dirty="0" err="1"/>
              <a:t>visualisation</a:t>
            </a:r>
            <a:r>
              <a:rPr lang="en-US" dirty="0"/>
              <a:t>, such as R, allows new methods to spread quickly via online fora and social media. Fourth, the publication of several books and papers that have strongly influenced the way many ecologists think about data analysis, such as @burnham2003model's book on model selection and inference.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33</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1280151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'Cited Reference Search' function provided by the Web of Science online scientific citation indexing service to find journal articles citing R. Although R has been available since the late 1990s [@Thieme_2018], a recommended format for citing the software did not appear until 2004, with the author given as "R Development Core Team". This recommended format for citing the software changed slightly in 2012 when the author was updated to "R Core Team". We searched the Web of Science using '"R DEV COR TEAM" OR "R CORE" OR "R CORE TEAM" OR "R DEVELOPMENT CORE TEAM"' in the CITED AUTHOR field of the Web of Science database. We sorted the results by frequency of citations, and selected the first 1000 items (the maximum allowed by the Web of Science service). These 1000 items represent variations on the recommended format for citing R. We found citations of R in the reference lists of `r </a:t>
            </a:r>
            <a:r>
              <a:rPr lang="en-US" dirty="0" err="1"/>
              <a:t>prettyNum</a:t>
            </a:r>
            <a:r>
              <a:rPr lang="en-US" dirty="0"/>
              <a:t>(</a:t>
            </a:r>
            <a:r>
              <a:rPr lang="en-US" dirty="0" err="1"/>
              <a:t>how_many_articles_in_top_journals_for_cran_cites</a:t>
            </a:r>
            <a:r>
              <a:rPr lang="en-US" dirty="0"/>
              <a:t>, ",")` English-</a:t>
            </a:r>
            <a:r>
              <a:rPr lang="en-US" dirty="0" err="1"/>
              <a:t>languge</a:t>
            </a:r>
            <a:r>
              <a:rPr lang="en-US" dirty="0"/>
              <a:t> articles indexed by the Web of Science in the research area of 'Environmental Sciences Ecology'. We then downloaded the bibliographic data and reference lists for each of these articles.</a:t>
            </a:r>
          </a:p>
          <a:p>
            <a:endParaRPr lang="en-US" dirty="0"/>
          </a:p>
          <a:p>
            <a:r>
              <a:rPr lang="en-US" dirty="0"/>
              <a:t>Figure \@ref(</a:t>
            </a:r>
            <a:r>
              <a:rPr lang="en-US" dirty="0" err="1"/>
              <a:t>fig:ecology-articles-citing-r-plot</a:t>
            </a:r>
            <a:r>
              <a:rPr lang="en-US" dirty="0"/>
              <a:t>) shows the percentage of articles citing R in each of several of the top ecology journals (as defined by how often their articles are cited). We restrict the start of the observation period to 2007 for convenience so we have a ten year study period. The plot shows that the percentage of articles citing R has increased from less than ten percent in all journals in the late 2000s, to more than 30% in _Ecosphere_, _Ecology and Evolution_, and _Molecular Ecology_ after 2012. We might not call this a Kuhnian paradigm shift, but it does show a substantial change in the tools of the discipline, supporting claims for a </a:t>
            </a:r>
            <a:r>
              <a:rPr lang="en-US" dirty="0" err="1"/>
              <a:t>Galisonian</a:t>
            </a:r>
            <a:r>
              <a:rPr lang="en-US" dirty="0"/>
              <a:t> tool-driven change in ecology similar to the changes described by @Touchon_McCoy_2016.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34</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2489317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@Touchon_McCoy_2016 investigated evaluated changes in statistical methods used by ecologists as a potential area of tool-driven change. They searched nearly 20,000 published articles in ecology published between 1990 and 2013. They found that there has been a rise in complex and computationally intensive statistical techniques such as mixed effects models and Bayesian statistics and a decline in reliance on approaches such as ANOVA or t-tests. Crucially, they found that ecologists have shifted away from software tools such as SAS and SPSS to the open source program R.</a:t>
            </a:r>
          </a:p>
          <a:p>
            <a:endParaRPr lang="en-US" dirty="0"/>
          </a:p>
          <a:p>
            <a:r>
              <a:rPr lang="en-US" dirty="0"/>
              <a:t>@Touchon_McCoy_2016 identify four factors relating to technological change that might explain the changes they observed in the use of statistics in ecology. First, they note that automated data loggers, GPS trackers, remote sensing, and crowd sourcing have greatly increased rate at which ecologists collect data. Second, increases in desktop and cluster computing power has made complex analytical processes faster and more convenient to compute. Third, the development of free, open source and easily extensible software for data analysis and </a:t>
            </a:r>
            <a:r>
              <a:rPr lang="en-US" dirty="0" err="1"/>
              <a:t>visualisation</a:t>
            </a:r>
            <a:r>
              <a:rPr lang="en-US" dirty="0"/>
              <a:t>, such as R, allows new methods to spread quickly via online fora and social media. Fourth, the publication of several books and papers that have strongly influenced the way many ecologists think about data analysis, such as @burnham2003model's book on model selection and inference.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35</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2939938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4613543c5_0_13: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4613543c5_0_13: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54613543c5_0_13: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cap="none" dirty="0">
                <a:solidFill>
                  <a:schemeClr val="dk1"/>
                </a:solidFill>
                <a:effectLst/>
                <a:latin typeface="Calibri"/>
                <a:ea typeface="Calibri"/>
                <a:cs typeface="Calibri"/>
                <a:sym typeface="Calibri"/>
              </a:rPr>
              <a:t>Here is an analysis of the full-text of all the articles in American Antiquity, the most popular words of each five year interval from 1935-2009</a:t>
            </a:r>
            <a:endParaRPr lang="en-US" sz="1200" b="0" i="0" u="none" strike="noStrike" cap="none" dirty="0">
              <a:solidFill>
                <a:schemeClr val="dk1"/>
              </a:solidFill>
              <a:effectLst/>
              <a:latin typeface="Calibri"/>
              <a:ea typeface="Calibri"/>
              <a:cs typeface="Calibri"/>
              <a:sym typeface="Calibri"/>
            </a:endParaRPr>
          </a:p>
          <a:p>
            <a:r>
              <a:rPr lang="en-AU" sz="1200" b="0" i="0" u="none" strike="noStrike" cap="none" dirty="0">
                <a:solidFill>
                  <a:schemeClr val="dk1"/>
                </a:solidFill>
                <a:effectLst/>
                <a:latin typeface="Calibri"/>
                <a:ea typeface="Calibri"/>
                <a:cs typeface="Calibri"/>
                <a:sym typeface="Calibri"/>
              </a:rPr>
              <a:t>We see a turn from typological analyses of pottery to work on population-level </a:t>
            </a:r>
            <a:r>
              <a:rPr lang="en-AU" sz="1200" b="0" i="0" u="none" strike="noStrike" cap="none" dirty="0" err="1">
                <a:solidFill>
                  <a:schemeClr val="dk1"/>
                </a:solidFill>
                <a:effectLst/>
                <a:latin typeface="Calibri"/>
                <a:ea typeface="Calibri"/>
                <a:cs typeface="Calibri"/>
                <a:sym typeface="Calibri"/>
              </a:rPr>
              <a:t>behaviors</a:t>
            </a:r>
            <a:r>
              <a:rPr lang="en-AU" sz="1200" b="0" i="0" u="none" strike="noStrike" cap="none" dirty="0">
                <a:solidFill>
                  <a:schemeClr val="dk1"/>
                </a:solidFill>
                <a:effectLst/>
                <a:latin typeface="Calibri"/>
                <a:ea typeface="Calibri"/>
                <a:cs typeface="Calibri"/>
                <a:sym typeface="Calibri"/>
              </a:rPr>
              <a:t> and settlement patterns in archaeology. We see dating as a big deal. So this is a good example of a technology that has changed us, but what about  some </a:t>
            </a:r>
            <a:r>
              <a:rPr lang="en-AU" sz="1200" b="0" i="0" u="none" strike="noStrike" cap="none" dirty="0" err="1">
                <a:solidFill>
                  <a:schemeClr val="dk1"/>
                </a:solidFill>
                <a:effectLst/>
                <a:latin typeface="Calibri"/>
                <a:ea typeface="Calibri"/>
                <a:cs typeface="Calibri"/>
                <a:sym typeface="Calibri"/>
              </a:rPr>
              <a:t>analogs</a:t>
            </a:r>
            <a:r>
              <a:rPr lang="en-AU" sz="1200" b="0" i="0" u="none" strike="noStrike" cap="none" dirty="0">
                <a:solidFill>
                  <a:schemeClr val="dk1"/>
                </a:solidFill>
                <a:effectLst/>
                <a:latin typeface="Calibri"/>
                <a:ea typeface="Calibri"/>
                <a:cs typeface="Calibri"/>
                <a:sym typeface="Calibri"/>
              </a:rPr>
              <a:t> of this shift from image to logic, from </a:t>
            </a:r>
            <a:r>
              <a:rPr lang="en-AU" sz="1200" b="0" i="0" u="none" strike="noStrike" cap="none" dirty="0" err="1">
                <a:solidFill>
                  <a:schemeClr val="dk1"/>
                </a:solidFill>
                <a:effectLst/>
                <a:latin typeface="Calibri"/>
                <a:ea typeface="Calibri"/>
                <a:cs typeface="Calibri"/>
                <a:sym typeface="Calibri"/>
              </a:rPr>
              <a:t>analog</a:t>
            </a:r>
            <a:r>
              <a:rPr lang="en-AU" sz="1200" b="0" i="0" u="none" strike="noStrike" cap="none" dirty="0">
                <a:solidFill>
                  <a:schemeClr val="dk1"/>
                </a:solidFill>
                <a:effectLst/>
                <a:latin typeface="Calibri"/>
                <a:ea typeface="Calibri"/>
                <a:cs typeface="Calibri"/>
                <a:sym typeface="Calibri"/>
              </a:rPr>
              <a:t> to digital? Where are the ‘reading machines’ that </a:t>
            </a:r>
            <a:r>
              <a:rPr lang="en-AU" sz="1200" b="0" i="0" u="none" strike="noStrike" cap="none" dirty="0" err="1">
                <a:solidFill>
                  <a:schemeClr val="dk1"/>
                </a:solidFill>
                <a:effectLst/>
                <a:latin typeface="Calibri"/>
                <a:ea typeface="Calibri"/>
                <a:cs typeface="Calibri"/>
                <a:sym typeface="Calibri"/>
              </a:rPr>
              <a:t>Galison</a:t>
            </a:r>
            <a:r>
              <a:rPr lang="en-AU" sz="1200" b="0" i="0" u="none" strike="noStrike" cap="none" dirty="0">
                <a:solidFill>
                  <a:schemeClr val="dk1"/>
                </a:solidFill>
                <a:effectLst/>
                <a:latin typeface="Calibri"/>
                <a:ea typeface="Calibri"/>
                <a:cs typeface="Calibri"/>
                <a:sym typeface="Calibri"/>
              </a:rPr>
              <a:t> found to be so transformative in physics? </a:t>
            </a:r>
            <a:endParaRPr lang="en-US" sz="1200" b="0" i="0" u="none" strike="noStrike"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37</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3863861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38</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4209069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42</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2776742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4613543c5_0_25: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4613543c5_0_25: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54613543c5_0_25: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43</a:t>
            </a:fld>
            <a:endParaRPr/>
          </a:p>
        </p:txBody>
      </p:sp>
    </p:spTree>
    <p:extLst>
      <p:ext uri="{BB962C8B-B14F-4D97-AF65-F5344CB8AC3E}">
        <p14:creationId xmlns:p14="http://schemas.microsoft.com/office/powerpoint/2010/main" val="897555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4613543c5_0_1: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4613543c5_0_1: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Meskell</a:t>
            </a:r>
            <a:r>
              <a:rPr lang="en-US" dirty="0"/>
              <a:t>?</a:t>
            </a:r>
            <a:endParaRPr dirty="0"/>
          </a:p>
        </p:txBody>
      </p:sp>
      <p:sp>
        <p:nvSpPr>
          <p:cNvPr id="102" name="Google Shape;102;g54613543c5_0_1: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4</a:t>
            </a:fld>
            <a:endParaRPr/>
          </a:p>
        </p:txBody>
      </p:sp>
    </p:spTree>
    <p:extLst>
      <p:ext uri="{BB962C8B-B14F-4D97-AF65-F5344CB8AC3E}">
        <p14:creationId xmlns:p14="http://schemas.microsoft.com/office/powerpoint/2010/main" val="4002718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48</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3077407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4613543c5_0_25: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4613543c5_0_25:notes"/>
          <p:cNvSpPr txBox="1">
            <a:spLocks noGrp="1"/>
          </p:cNvSpPr>
          <p:nvPr>
            <p:ph type="body" idx="1"/>
          </p:nvPr>
        </p:nvSpPr>
        <p:spPr>
          <a:xfrm>
            <a:off x="679450" y="4716463"/>
            <a:ext cx="5430900" cy="446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54613543c5_0_25:notes"/>
          <p:cNvSpPr txBox="1">
            <a:spLocks noGrp="1"/>
          </p:cNvSpPr>
          <p:nvPr>
            <p:ph type="sldNum" idx="12"/>
          </p:nvPr>
        </p:nvSpPr>
        <p:spPr>
          <a:xfrm>
            <a:off x="3846513" y="9431338"/>
            <a:ext cx="2941500" cy="496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50</a:t>
            </a:fld>
            <a:endParaRPr/>
          </a:p>
        </p:txBody>
      </p:sp>
    </p:spTree>
    <p:extLst>
      <p:ext uri="{BB962C8B-B14F-4D97-AF65-F5344CB8AC3E}">
        <p14:creationId xmlns:p14="http://schemas.microsoft.com/office/powerpoint/2010/main" val="19264529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52</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120453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misc</a:t>
            </a:r>
            <a:r>
              <a:rPr lang="en-US" dirty="0"/>
              <a:t>{Fiore_Gartland_2017, </a:t>
            </a:r>
          </a:p>
          <a:p>
            <a:r>
              <a:rPr lang="en-US" dirty="0"/>
              <a:t>   title={Hacked Ethnographic Fieldnotes}, </a:t>
            </a:r>
          </a:p>
          <a:p>
            <a:r>
              <a:rPr lang="en-US" dirty="0"/>
              <a:t>   </a:t>
            </a:r>
            <a:r>
              <a:rPr lang="en-US" dirty="0" err="1"/>
              <a:t>url</a:t>
            </a:r>
            <a:r>
              <a:rPr lang="en-US" dirty="0"/>
              <a:t>={https://</a:t>
            </a:r>
            <a:r>
              <a:rPr lang="en-US" dirty="0" err="1"/>
              <a:t>medium.com</a:t>
            </a:r>
            <a:r>
              <a:rPr lang="en-US" dirty="0"/>
              <a:t>/@</a:t>
            </a:r>
            <a:r>
              <a:rPr lang="en-US" dirty="0" err="1"/>
              <a:t>dataethnography</a:t>
            </a:r>
            <a:r>
              <a:rPr lang="en-US" dirty="0"/>
              <a:t>/hacked-ethnographic-fieldnotes-4e59bc95f4e5}, </a:t>
            </a:r>
          </a:p>
          <a:p>
            <a:r>
              <a:rPr lang="en-US" dirty="0"/>
              <a:t>   author={Brittany Fiore-</a:t>
            </a:r>
            <a:r>
              <a:rPr lang="en-US" dirty="0" err="1"/>
              <a:t>Gartland</a:t>
            </a:r>
            <a:r>
              <a:rPr lang="en-US" dirty="0"/>
              <a:t>}, </a:t>
            </a:r>
          </a:p>
          <a:p>
            <a:r>
              <a:rPr lang="en-US" dirty="0"/>
              <a:t>   note = {Accessed: 2018-09-30},</a:t>
            </a:r>
          </a:p>
          <a:p>
            <a:r>
              <a:rPr lang="en-US" dirty="0"/>
              <a:t>   </a:t>
            </a:r>
            <a:r>
              <a:rPr lang="en-US" dirty="0" err="1"/>
              <a:t>originalyear</a:t>
            </a:r>
            <a:r>
              <a:rPr lang="en-US" dirty="0"/>
              <a:t> = {18.08.2017},</a:t>
            </a:r>
          </a:p>
          <a:p>
            <a:r>
              <a:rPr lang="en-US" dirty="0"/>
              <a:t>   year={2017}</a:t>
            </a:r>
          </a:p>
          <a:p>
            <a:r>
              <a:rPr lang="en-US" dirty="0"/>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53</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4271994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7:notes"/>
          <p:cNvSpPr txBox="1">
            <a:spLocks noGrp="1"/>
          </p:cNvSpPr>
          <p:nvPr>
            <p:ph type="body" idx="1"/>
          </p:nvPr>
        </p:nvSpPr>
        <p:spPr>
          <a:xfrm>
            <a:off x="679450" y="4716463"/>
            <a:ext cx="5430838" cy="4468812"/>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dirty="0"/>
          </a:p>
        </p:txBody>
      </p:sp>
      <p:sp>
        <p:nvSpPr>
          <p:cNvPr id="185" name="Google Shape;185;p17:notes"/>
          <p:cNvSpPr>
            <a:spLocks noGrp="1" noRot="1" noChangeAspect="1"/>
          </p:cNvSpPr>
          <p:nvPr>
            <p:ph type="sldImg" idx="2"/>
          </p:nvPr>
        </p:nvSpPr>
        <p:spPr>
          <a:xfrm>
            <a:off x="912813" y="744538"/>
            <a:ext cx="4964112" cy="37242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AU" sz="1200" b="0" i="0" u="none" strike="noStrike" cap="none" smtClean="0">
                <a:solidFill>
                  <a:srgbClr val="FFFF66"/>
                </a:solidFill>
                <a:latin typeface="Arial"/>
                <a:ea typeface="Arial"/>
                <a:cs typeface="Arial"/>
                <a:sym typeface="Arial"/>
              </a:rPr>
              <a:t>5</a:t>
            </a:fld>
            <a:endParaRPr lang="en-AU" sz="1200" b="0" i="0" u="none" strike="noStrike" cap="none">
              <a:solidFill>
                <a:srgbClr val="FFFF66"/>
              </a:solidFill>
              <a:latin typeface="Arial"/>
              <a:ea typeface="Arial"/>
              <a:cs typeface="Arial"/>
              <a:sym typeface="Arial"/>
            </a:endParaRPr>
          </a:p>
        </p:txBody>
      </p:sp>
    </p:spTree>
    <p:extLst>
      <p:ext uri="{BB962C8B-B14F-4D97-AF65-F5344CB8AC3E}">
        <p14:creationId xmlns:p14="http://schemas.microsoft.com/office/powerpoint/2010/main" val="120797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 – consensus, for example, ‘‘on the significance of new knowledge and the continuing relevance of old’’ </a:t>
            </a:r>
          </a:p>
          <a:p>
            <a:r>
              <a:rPr lang="en-US" dirty="0"/>
              <a:t>Complexity =  complexity of a system is linked to the number of elements involved, their diversity, the number and non-linearity of interactions between them, the cohesiveness of internal versus external relationships</a:t>
            </a:r>
          </a:p>
          <a:p>
            <a:endParaRPr lang="en-US" dirty="0"/>
          </a:p>
          <a:p>
            <a:r>
              <a:rPr lang="en-US" dirty="0"/>
              <a:t>m = mathematics; p = physical sciences; b = biological sc.; s = social sc.; h = humanities).</a:t>
            </a:r>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6</a:t>
            </a:fld>
            <a:endParaRPr lang="en-US"/>
          </a:p>
        </p:txBody>
      </p:sp>
    </p:spTree>
    <p:extLst>
      <p:ext uri="{BB962C8B-B14F-4D97-AF65-F5344CB8AC3E}">
        <p14:creationId xmlns:p14="http://schemas.microsoft.com/office/powerpoint/2010/main" val="189174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let’s see what scientists actually do, and them compare how archaeology fits in</a:t>
            </a:r>
          </a:p>
        </p:txBody>
      </p:sp>
      <p:sp>
        <p:nvSpPr>
          <p:cNvPr id="4" name="Slide Number Placeholder 3"/>
          <p:cNvSpPr>
            <a:spLocks noGrp="1"/>
          </p:cNvSpPr>
          <p:nvPr>
            <p:ph type="sldNum" sz="quarter" idx="10"/>
          </p:nvPr>
        </p:nvSpPr>
        <p:spPr/>
        <p:txBody>
          <a:bodyPr/>
          <a:lstStyle/>
          <a:p>
            <a:fld id="{D242072B-C88C-46FC-9F49-B0FFA0EAB1C8}" type="slidenum">
              <a:rPr lang="en-US" smtClean="0"/>
              <a:t>7</a:t>
            </a:fld>
            <a:endParaRPr lang="en-US"/>
          </a:p>
        </p:txBody>
      </p:sp>
    </p:spTree>
    <p:extLst>
      <p:ext uri="{BB962C8B-B14F-4D97-AF65-F5344CB8AC3E}">
        <p14:creationId xmlns:p14="http://schemas.microsoft.com/office/powerpoint/2010/main" val="3790952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 mathematics; p = physical sciences (Space Science + Physics + Chemistry); </a:t>
            </a:r>
            <a:r>
              <a:rPr lang="en-US" dirty="0" err="1"/>
              <a:t>bh</a:t>
            </a:r>
            <a:r>
              <a:rPr lang="en-US" dirty="0"/>
              <a:t> = hard-biological disciplines (Molecular Biology + Biology &amp; Biochemistry); </a:t>
            </a:r>
            <a:r>
              <a:rPr lang="en-US" dirty="0" err="1"/>
              <a:t>bs</a:t>
            </a:r>
            <a:r>
              <a:rPr lang="en-US" dirty="0"/>
              <a:t> = soft-biological disciplines (Plant and Animal Sciences + Environment/Ecology); s = social sciences (Psychiatry/Psychology + Economics &amp; Business + Social Sciences, general); h = Humanities. [</a:t>
            </a:r>
            <a:endParaRPr lang="en-AU" sz="1200" b="0" i="0" u="none" strike="noStrike" kern="1200" baseline="0" dirty="0">
              <a:solidFill>
                <a:schemeClr val="tx1"/>
              </a:solidFill>
              <a:latin typeface="+mn-lt"/>
              <a:ea typeface="+mn-ea"/>
              <a:cs typeface="+mn-cs"/>
            </a:endParaRPr>
          </a:p>
          <a:p>
            <a:endParaRPr lang="en-AU" sz="1200" b="0" i="0" u="none" strike="noStrike" kern="1200" baseline="0" dirty="0">
              <a:solidFill>
                <a:schemeClr val="tx1"/>
              </a:solidFill>
              <a:latin typeface="+mn-lt"/>
              <a:ea typeface="+mn-ea"/>
              <a:cs typeface="+mn-cs"/>
            </a:endParaRPr>
          </a:p>
          <a:p>
            <a:r>
              <a:rPr lang="en-AU" sz="1200" b="0" i="0" u="none" strike="noStrike" kern="1200" baseline="0" dirty="0">
                <a:solidFill>
                  <a:schemeClr val="tx1"/>
                </a:solidFill>
                <a:latin typeface="+mn-lt"/>
                <a:ea typeface="+mn-ea"/>
                <a:cs typeface="+mn-cs"/>
              </a:rPr>
              <a:t>29,000 papers published at the beginning of 2012 in journals that Thomson Reuters’ Essential Science Indicators (ESI)</a:t>
            </a:r>
          </a:p>
          <a:p>
            <a:endParaRPr lang="en-AU" sz="1200" b="0" i="0" u="none" strike="noStrike" kern="1200" baseline="0" dirty="0">
              <a:solidFill>
                <a:schemeClr val="tx1"/>
              </a:solidFill>
              <a:latin typeface="+mn-lt"/>
              <a:ea typeface="+mn-ea"/>
              <a:cs typeface="+mn-cs"/>
            </a:endParaRPr>
          </a:p>
          <a:p>
            <a:r>
              <a:rPr lang="en-AU" sz="1200" b="0" i="0" u="none" strike="noStrike" kern="1200" cap="none" baseline="0" dirty="0">
                <a:solidFill>
                  <a:schemeClr val="tx1"/>
                </a:solidFill>
                <a:latin typeface="Calibri"/>
                <a:ea typeface="Calibri"/>
                <a:cs typeface="Calibri"/>
                <a:sym typeface="Calibri"/>
              </a:rPr>
              <a:t>N authors: Research teams are almost by definition built around a consensus on objectives and methods. Moreover, the ability to study a problem with greater accuracy and detail leads to a specialization of roles, making collaboration essential [9]. The hardness of a field, therefore, should be manifest in the size of its research teams. Alternative arguments would suggest that team size is a consequence of funding availability, rather than consensus per se</a:t>
            </a:r>
          </a:p>
          <a:p>
            <a:endParaRPr lang="en-AU" sz="1200" b="0" i="0" u="none" strike="noStrike" kern="1200" cap="none" baseline="0" dirty="0">
              <a:solidFill>
                <a:schemeClr val="tx1"/>
              </a:solidFill>
              <a:latin typeface="Calibri"/>
              <a:cs typeface="Calibri"/>
              <a:sym typeface="Calibri"/>
            </a:endParaRPr>
          </a:p>
          <a:p>
            <a:r>
              <a:rPr lang="en-AU" sz="1200" b="0" i="0" u="none" strike="noStrike" kern="1200" cap="none" baseline="0" dirty="0">
                <a:solidFill>
                  <a:schemeClr val="tx1"/>
                </a:solidFill>
                <a:latin typeface="Calibri"/>
                <a:ea typeface="Calibri"/>
                <a:cs typeface="Calibri"/>
                <a:sym typeface="Calibri"/>
              </a:rPr>
              <a:t>N pages: When consensus is lower, papers must put greater efforts in describing the background, justify their rationale and approach, back up their claims and extensively discuss their findings [47,52]. Longer introductions, and generally longer papers, should therefore characterize softer research. We measured the total number of pages</a:t>
            </a:r>
          </a:p>
          <a:p>
            <a:endParaRPr lang="en-AU" sz="1200" b="0" i="0" u="none" strike="noStrike" kern="1200" cap="none" baseline="0" dirty="0">
              <a:solidFill>
                <a:schemeClr val="tx1"/>
              </a:solidFill>
              <a:latin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200" b="0" i="0" u="none" strike="noStrike" kern="1200" cap="none" baseline="0" dirty="0">
                <a:solidFill>
                  <a:schemeClr val="tx1"/>
                </a:solidFill>
                <a:latin typeface="Calibri"/>
                <a:ea typeface="Calibri"/>
                <a:cs typeface="Calibri"/>
                <a:sym typeface="Calibri"/>
              </a:rPr>
              <a:t>Title length: Linguistic analyses of scientific papers noted that the number of substantive words in titles tended to be longer and to correlate with an article’s total length in harder fields [52,58]. This was interpreted as reflecting the greater empirical focus and efficiency of high-consensus fields, but the evidence was deemed too limited to draw firm conclusions. We measured the total number of words, divided by total number of pages.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AU" sz="1200" b="0" i="0" u="none" strike="noStrike" kern="1200" cap="none" baseline="0" dirty="0">
              <a:solidFill>
                <a:schemeClr val="tx1"/>
              </a:solidFill>
              <a:latin typeface="Calibri"/>
              <a:cs typeface="Calibri"/>
              <a:sym typeface="Calibri"/>
            </a:endParaRPr>
          </a:p>
          <a:p>
            <a:r>
              <a:rPr lang="en-AU" sz="1200" b="0" i="0" u="none" strike="noStrike" kern="1200" cap="none" baseline="0" dirty="0">
                <a:solidFill>
                  <a:schemeClr val="tx1"/>
                </a:solidFill>
                <a:latin typeface="Calibri"/>
                <a:ea typeface="Calibri"/>
                <a:cs typeface="Calibri"/>
                <a:sym typeface="Calibri"/>
              </a:rPr>
              <a:t>N refs: For reasons similar to those that make an article longer, references to previous literature should also be more numerous in low-consensus fields [47].</a:t>
            </a:r>
          </a:p>
          <a:p>
            <a:endParaRPr lang="en-AU" sz="1200" b="0" i="0" u="none" strike="noStrike" kern="1200" cap="none" baseline="0" dirty="0">
              <a:solidFill>
                <a:schemeClr val="tx1"/>
              </a:solidFill>
              <a:latin typeface="Calibri"/>
              <a:cs typeface="Calibri"/>
              <a:sym typeface="Calibri"/>
            </a:endParaRPr>
          </a:p>
          <a:p>
            <a:r>
              <a:rPr lang="en-AU" sz="1200" b="0" i="0" u="none" strike="noStrike" kern="1200" cap="none" baseline="0" dirty="0">
                <a:solidFill>
                  <a:schemeClr val="tx1"/>
                </a:solidFill>
                <a:latin typeface="Calibri"/>
                <a:ea typeface="Calibri"/>
                <a:cs typeface="Calibri"/>
                <a:sym typeface="Calibri"/>
              </a:rPr>
              <a:t>Price: Having noted that some sciences ‘‘metabolize’’ the literature more rapidly, Derek de </a:t>
            </a:r>
            <a:r>
              <a:rPr lang="en-AU" sz="1200" b="0" i="0" u="none" strike="noStrike" kern="1200" cap="none" baseline="0" dirty="0" err="1">
                <a:solidFill>
                  <a:schemeClr val="tx1"/>
                </a:solidFill>
                <a:latin typeface="Calibri"/>
                <a:ea typeface="Calibri"/>
                <a:cs typeface="Calibri"/>
                <a:sym typeface="Calibri"/>
              </a:rPr>
              <a:t>Solla</a:t>
            </a:r>
            <a:r>
              <a:rPr lang="en-AU" sz="1200" b="0" i="0" u="none" strike="noStrike" kern="1200" cap="none" baseline="0" dirty="0">
                <a:solidFill>
                  <a:schemeClr val="tx1"/>
                </a:solidFill>
                <a:latin typeface="Calibri"/>
                <a:ea typeface="Calibri"/>
                <a:cs typeface="Calibri"/>
                <a:sym typeface="Calibri"/>
              </a:rPr>
              <a:t> Price proposed an index, which measures the proportion of cited references published in the five years preceding the citing paper [44]. This index was repeatedly shown to distinguish the social and natural sciences, and is therefore considered the measure of hardness (e.g. [55]).</a:t>
            </a:r>
          </a:p>
          <a:p>
            <a:endParaRPr lang="en-AU" sz="1200" b="0" i="0" u="none" strike="noStrike" kern="1200" cap="none" baseline="0" dirty="0">
              <a:solidFill>
                <a:schemeClr val="tx1"/>
              </a:solidFill>
              <a:latin typeface="Calibri"/>
              <a:cs typeface="Calibri"/>
              <a:sym typeface="Calibri"/>
            </a:endParaRPr>
          </a:p>
          <a:p>
            <a:r>
              <a:rPr lang="en-AU" sz="1200" b="0" i="0" u="none" strike="noStrike" kern="1200" cap="none" baseline="0" dirty="0">
                <a:solidFill>
                  <a:schemeClr val="tx1"/>
                </a:solidFill>
                <a:latin typeface="Calibri"/>
                <a:cs typeface="Calibri"/>
                <a:sym typeface="Calibri"/>
              </a:rPr>
              <a:t>Shannon: </a:t>
            </a:r>
            <a:r>
              <a:rPr lang="en-AU" sz="1200" b="0" i="0" u="none" strike="noStrike" kern="1200" cap="none" baseline="0" dirty="0">
                <a:solidFill>
                  <a:schemeClr val="tx1"/>
                </a:solidFill>
                <a:latin typeface="Calibri"/>
                <a:ea typeface="Calibri"/>
                <a:cs typeface="Calibri"/>
                <a:sym typeface="Calibri"/>
              </a:rPr>
              <a:t>When scholars agree on the relative importance of scientific problems, their efforts will concentrate in specific fields and their findings will be of more general interest, leading to a greater concentration of the relevant literature in few, high-ranking outlets. From harder to softer fields, therefore, we predict a growing diversity of sources of information [47]. </a:t>
            </a:r>
            <a:endParaRPr lang="en-AU" dirty="0"/>
          </a:p>
          <a:p>
            <a:endParaRPr lang="en-AU"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AU" dirty="0"/>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D242072B-C88C-46FC-9F49-B0FFA0EAB1C8}" type="slidenum">
              <a:rPr lang="en-US" smtClean="0"/>
              <a:t>8</a:t>
            </a:fld>
            <a:endParaRPr lang="en-US"/>
          </a:p>
        </p:txBody>
      </p:sp>
    </p:spTree>
    <p:extLst>
      <p:ext uri="{BB962C8B-B14F-4D97-AF65-F5344CB8AC3E}">
        <p14:creationId xmlns:p14="http://schemas.microsoft.com/office/powerpoint/2010/main" val="1012320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dirty="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1F6082F-8BED-46CE-8FCD-D15502772A95}" type="slidenum">
              <a:rPr lang="en-AU" altLang="en-US"/>
              <a:pPr eaLnBrk="1" hangingPunct="1"/>
              <a:t>9</a:t>
            </a:fld>
            <a:endParaRPr lang="en-AU" altLang="en-US"/>
          </a:p>
        </p:txBody>
      </p:sp>
    </p:spTree>
    <p:extLst>
      <p:ext uri="{BB962C8B-B14F-4D97-AF65-F5344CB8AC3E}">
        <p14:creationId xmlns:p14="http://schemas.microsoft.com/office/powerpoint/2010/main" val="2283365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74" name="Google Shape;74;p11"/>
          <p:cNvSpPr txBox="1">
            <a:spLocks noGrp="1"/>
          </p:cNvSpPr>
          <p:nvPr>
            <p:ph type="body" idx="1"/>
          </p:nvPr>
        </p:nvSpPr>
        <p:spPr>
          <a:xfrm rot="5400000">
            <a:off x="2514600" y="152400"/>
            <a:ext cx="4114800" cy="77724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75" name="Google Shape;75;p11"/>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6" name="Google Shape;76;p11"/>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7" name="Google Shape;77;p1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43450" y="2381250"/>
            <a:ext cx="5486400" cy="1943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80" name="Google Shape;80;p12"/>
          <p:cNvSpPr txBox="1">
            <a:spLocks noGrp="1"/>
          </p:cNvSpPr>
          <p:nvPr>
            <p:ph type="body" idx="1"/>
          </p:nvPr>
        </p:nvSpPr>
        <p:spPr>
          <a:xfrm rot="5400000">
            <a:off x="781050" y="514350"/>
            <a:ext cx="5486400" cy="56769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81" name="Google Shape;81;p12"/>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82" name="Google Shape;82;p12"/>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83" name="Google Shape;83;p1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1" name="Google Shape;21;p3"/>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lstStyle>
            <a:lvl1pPr marR="0" lvl="0" algn="ctr"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ctr"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ctr"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ctr"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2" name="Google Shape;22;p3"/>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23" name="Google Shape;23;p3"/>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24" name="Google Shape;24;p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27" name="Google Shape;27;p4"/>
          <p:cNvSpPr txBox="1">
            <a:spLocks noGrp="1"/>
          </p:cNvSpPr>
          <p:nvPr>
            <p:ph type="body" idx="1"/>
          </p:nvPr>
        </p:nvSpPr>
        <p:spPr>
          <a:xfrm>
            <a:off x="685800" y="1981200"/>
            <a:ext cx="7772400" cy="41148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8" name="Google Shape;28;p4"/>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29" name="Google Shape;29;p4"/>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30" name="Google Shape;30;p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4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800"/>
              <a:buFont typeface="Times New Roman"/>
              <a:buNone/>
              <a:defRPr sz="18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20"/>
              </a:spcBef>
              <a:spcAft>
                <a:spcPts val="0"/>
              </a:spcAft>
              <a:buClr>
                <a:schemeClr val="dk1"/>
              </a:buClr>
              <a:buSzPts val="1600"/>
              <a:buFont typeface="Times New Roman"/>
              <a:buNone/>
              <a:defRPr sz="16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endParaRPr/>
          </a:p>
        </p:txBody>
      </p:sp>
      <p:sp>
        <p:nvSpPr>
          <p:cNvPr id="34" name="Google Shape;34;p5"/>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35" name="Google Shape;35;p5"/>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36" name="Google Shape;36;p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39" name="Google Shape;39;p6"/>
          <p:cNvSpPr txBox="1">
            <a:spLocks noGrp="1"/>
          </p:cNvSpPr>
          <p:nvPr>
            <p:ph type="body" idx="1"/>
          </p:nvPr>
        </p:nvSpPr>
        <p:spPr>
          <a:xfrm>
            <a:off x="685800" y="1981200"/>
            <a:ext cx="3810000" cy="41148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0" name="Google Shape;40;p6"/>
          <p:cNvSpPr txBox="1">
            <a:spLocks noGrp="1"/>
          </p:cNvSpPr>
          <p:nvPr>
            <p:ph type="body" idx="2"/>
          </p:nvPr>
        </p:nvSpPr>
        <p:spPr>
          <a:xfrm>
            <a:off x="4648200" y="1981200"/>
            <a:ext cx="3810000" cy="41148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1" name="Google Shape;41;p6"/>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42" name="Google Shape;42;p6"/>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43" name="Google Shape;43;p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Times New Roman"/>
              <a:buNone/>
              <a:defRPr sz="2400" b="1"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400"/>
              </a:spcBef>
              <a:spcAft>
                <a:spcPts val="0"/>
              </a:spcAft>
              <a:buClr>
                <a:schemeClr val="dk1"/>
              </a:buClr>
              <a:buSzPts val="2000"/>
              <a:buFont typeface="Times New Roman"/>
              <a:buNone/>
              <a:defRPr sz="2000" b="1"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800"/>
              <a:buFont typeface="Times New Roman"/>
              <a:buNone/>
              <a:defRPr sz="1800" b="1"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320"/>
              </a:spcBef>
              <a:spcAft>
                <a:spcPts val="0"/>
              </a:spcAft>
              <a:buClr>
                <a:schemeClr val="dk1"/>
              </a:buClr>
              <a:buSzPts val="1600"/>
              <a:buFont typeface="Times New Roman"/>
              <a:buNone/>
              <a:defRPr sz="1600" b="1" i="0" u="none" strike="noStrike" cap="none">
                <a:solidFill>
                  <a:schemeClr val="dk1"/>
                </a:solidFill>
                <a:latin typeface="Times New Roman"/>
                <a:ea typeface="Times New Roman"/>
                <a:cs typeface="Times New Roman"/>
                <a:sym typeface="Times New Roman"/>
              </a:defRPr>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1pPr>
            <a:lvl2pPr marL="914400" marR="0" lvl="1"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2pPr>
            <a:lvl3pPr marL="1371600" marR="0" lvl="2" indent="-342900" algn="l" rtl="0">
              <a:spcBef>
                <a:spcPts val="360"/>
              </a:spcBef>
              <a:spcAft>
                <a:spcPts val="0"/>
              </a:spcAft>
              <a:buClr>
                <a:schemeClr val="dk1"/>
              </a:buClr>
              <a:buSzPts val="1800"/>
              <a:buFont typeface="Times New Roman"/>
              <a:buChar char="•"/>
              <a:defRPr sz="1800" b="0" i="0" u="none" strike="noStrike" cap="none">
                <a:solidFill>
                  <a:schemeClr val="dk1"/>
                </a:solidFill>
                <a:latin typeface="Times New Roman"/>
                <a:ea typeface="Times New Roman"/>
                <a:cs typeface="Times New Roman"/>
                <a:sym typeface="Times New Roman"/>
              </a:defRPr>
            </a:lvl3pPr>
            <a:lvl4pPr marL="1828800" marR="0" lvl="3"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4pPr>
            <a:lvl5pPr marL="2286000" marR="0" lvl="4"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5pPr>
            <a:lvl6pPr marL="2743200" marR="0" lvl="5"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6pPr>
            <a:lvl7pPr marL="3200400" marR="0" lvl="6"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7pPr>
            <a:lvl8pPr marL="3657600" marR="0" lvl="7"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8pPr>
            <a:lvl9pPr marL="4114800" marR="0" lvl="8" indent="-330200" algn="l" rtl="0">
              <a:spcBef>
                <a:spcPts val="320"/>
              </a:spcBef>
              <a:spcAft>
                <a:spcPts val="0"/>
              </a:spcAft>
              <a:buClr>
                <a:schemeClr val="dk1"/>
              </a:buClr>
              <a:buSzPts val="1600"/>
              <a:buFont typeface="Times New Roman"/>
              <a:buChar char="»"/>
              <a:defRPr sz="1600" b="0" i="0" u="none" strike="noStrike" cap="none">
                <a:solidFill>
                  <a:schemeClr val="dk1"/>
                </a:solidFill>
                <a:latin typeface="Times New Roman"/>
                <a:ea typeface="Times New Roman"/>
                <a:cs typeface="Times New Roman"/>
                <a:sym typeface="Times New Roman"/>
              </a:defRPr>
            </a:lvl9pPr>
          </a:lstStyle>
          <a:p>
            <a:endParaRPr/>
          </a:p>
        </p:txBody>
      </p:sp>
      <p:sp>
        <p:nvSpPr>
          <p:cNvPr id="50" name="Google Shape;50;p7"/>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2" name="Google Shape;52;p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55" name="Google Shape;55;p8"/>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6" name="Google Shape;56;p8"/>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57" name="Google Shape;57;p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2" name="Google Shape;62;p9"/>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63" name="Google Shape;63;p9"/>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64" name="Google Shape;64;p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Times New Roman"/>
                <a:ea typeface="Times New Roman"/>
                <a:cs typeface="Times New Roman"/>
                <a:sym typeface="Times New Roman"/>
              </a:defRPr>
            </a:lvl1pPr>
            <a:lvl2pPr marR="0" lvl="1"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R="0" lvl="2"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R="0" lvl="3"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R="0" lvl="4"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R="0" lvl="5"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R="0" lvl="6"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R="0" lvl="7"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R="0" lvl="8" algn="ctr" rtl="0">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Times New Roman"/>
              <a:buNone/>
              <a:defRPr sz="3200" b="0" i="0" u="none" strike="noStrike" cap="none">
                <a:solidFill>
                  <a:schemeClr val="dk1"/>
                </a:solidFill>
                <a:latin typeface="Times New Roman"/>
                <a:ea typeface="Times New Roman"/>
                <a:cs typeface="Times New Roman"/>
                <a:sym typeface="Times New Roman"/>
              </a:defRPr>
            </a:lvl1pPr>
            <a:lvl2pPr marR="0" lvl="1" algn="l" rtl="0">
              <a:spcBef>
                <a:spcPts val="560"/>
              </a:spcBef>
              <a:spcAft>
                <a:spcPts val="0"/>
              </a:spcAft>
              <a:buClr>
                <a:schemeClr val="dk1"/>
              </a:buClr>
              <a:buSzPts val="2800"/>
              <a:buFont typeface="Times New Roman"/>
              <a:buNone/>
              <a:defRPr sz="2800" b="0" i="0" u="none" strike="noStrike" cap="none">
                <a:solidFill>
                  <a:schemeClr val="dk1"/>
                </a:solidFill>
                <a:latin typeface="Times New Roman"/>
                <a:ea typeface="Times New Roman"/>
                <a:cs typeface="Times New Roman"/>
                <a:sym typeface="Times New Roman"/>
              </a:defRPr>
            </a:lvl2pPr>
            <a:lvl3pPr marR="0" lvl="2" algn="l" rtl="0">
              <a:spcBef>
                <a:spcPts val="48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240"/>
              </a:spcBef>
              <a:spcAft>
                <a:spcPts val="0"/>
              </a:spcAft>
              <a:buClr>
                <a:schemeClr val="dk1"/>
              </a:buClr>
              <a:buSzPts val="12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200"/>
              </a:spcBef>
              <a:spcAft>
                <a:spcPts val="0"/>
              </a:spcAft>
              <a:buClr>
                <a:schemeClr val="dk1"/>
              </a:buClr>
              <a:buSzPts val="1000"/>
              <a:buFont typeface="Times New Roman"/>
              <a:buNone/>
              <a:defRPr sz="10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6pPr>
            <a:lvl7pPr marL="3200400" marR="0" lvl="6"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7pPr>
            <a:lvl8pPr marL="3657600" marR="0" lvl="7"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8pPr>
            <a:lvl9pPr marL="4114800" marR="0" lvl="8" indent="-228600" algn="l" rtl="0">
              <a:spcBef>
                <a:spcPts val="180"/>
              </a:spcBef>
              <a:spcAft>
                <a:spcPts val="0"/>
              </a:spcAft>
              <a:buClr>
                <a:schemeClr val="dk1"/>
              </a:buClr>
              <a:buSzPts val="900"/>
              <a:buFont typeface="Times New Roman"/>
              <a:buNone/>
              <a:defRPr sz="900" b="0" i="0" u="none" strike="noStrike" cap="none">
                <a:solidFill>
                  <a:schemeClr val="dk1"/>
                </a:solidFill>
                <a:latin typeface="Times New Roman"/>
                <a:ea typeface="Times New Roman"/>
                <a:cs typeface="Times New Roman"/>
                <a:sym typeface="Times New Roman"/>
              </a:defRPr>
            </a:lvl9pPr>
          </a:lstStyle>
          <a:p>
            <a:endParaRPr/>
          </a:p>
        </p:txBody>
      </p:sp>
      <p:sp>
        <p:nvSpPr>
          <p:cNvPr id="69" name="Google Shape;69;p10"/>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0" name="Google Shape;70;p10"/>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2400" b="0" i="0" u="none" strike="noStrike" cap="none">
                <a:solidFill>
                  <a:srgbClr val="FFFF66"/>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rgbClr val="FFFF66"/>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rgbClr val="FFFF66"/>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rgbClr val="FFFF66"/>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rgbClr val="FFFF66"/>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rgbClr val="FFFF66"/>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rgbClr val="FFFF66"/>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rgbClr val="FFFF66"/>
                </a:solidFill>
                <a:latin typeface="Arial"/>
                <a:ea typeface="Arial"/>
                <a:cs typeface="Arial"/>
                <a:sym typeface="Arial"/>
              </a:defRPr>
            </a:lvl9pPr>
          </a:lstStyle>
          <a:p>
            <a:endParaRPr/>
          </a:p>
        </p:txBody>
      </p:sp>
      <p:sp>
        <p:nvSpPr>
          <p:cNvPr id="71" name="Google Shape;71;p1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Times New Roman"/>
                <a:ea typeface="Times New Roman"/>
                <a:cs typeface="Times New Roman"/>
                <a:sym typeface="Times New Roman"/>
              </a:defRPr>
            </a:lvl1pPr>
            <a:lvl2pPr marL="0" marR="0" lvl="1" indent="0" algn="r" rtl="0">
              <a:spcBef>
                <a:spcPts val="0"/>
              </a:spcBef>
              <a:spcAft>
                <a:spcPts val="0"/>
              </a:spcAft>
              <a:buNone/>
              <a:defRPr sz="1400">
                <a:solidFill>
                  <a:schemeClr val="dk1"/>
                </a:solidFill>
                <a:latin typeface="Times New Roman"/>
                <a:ea typeface="Times New Roman"/>
                <a:cs typeface="Times New Roman"/>
                <a:sym typeface="Times New Roman"/>
              </a:defRPr>
            </a:lvl2pPr>
            <a:lvl3pPr marL="0" marR="0" lvl="2" indent="0" algn="r" rtl="0">
              <a:spcBef>
                <a:spcPts val="0"/>
              </a:spcBef>
              <a:spcAft>
                <a:spcPts val="0"/>
              </a:spcAft>
              <a:buNone/>
              <a:defRPr sz="1400">
                <a:solidFill>
                  <a:schemeClr val="dk1"/>
                </a:solidFill>
                <a:latin typeface="Times New Roman"/>
                <a:ea typeface="Times New Roman"/>
                <a:cs typeface="Times New Roman"/>
                <a:sym typeface="Times New Roman"/>
              </a:defRPr>
            </a:lvl3pPr>
            <a:lvl4pPr marL="0" marR="0" lvl="3" indent="0" algn="r" rtl="0">
              <a:spcBef>
                <a:spcPts val="0"/>
              </a:spcBef>
              <a:spcAft>
                <a:spcPts val="0"/>
              </a:spcAft>
              <a:buNone/>
              <a:defRPr sz="1400">
                <a:solidFill>
                  <a:schemeClr val="dk1"/>
                </a:solidFill>
                <a:latin typeface="Times New Roman"/>
                <a:ea typeface="Times New Roman"/>
                <a:cs typeface="Times New Roman"/>
                <a:sym typeface="Times New Roman"/>
              </a:defRPr>
            </a:lvl4pPr>
            <a:lvl5pPr marL="0" marR="0" lvl="4" indent="0" algn="r" rtl="0">
              <a:spcBef>
                <a:spcPts val="0"/>
              </a:spcBef>
              <a:spcAft>
                <a:spcPts val="0"/>
              </a:spcAft>
              <a:buNone/>
              <a:defRPr sz="1400">
                <a:solidFill>
                  <a:schemeClr val="dk1"/>
                </a:solidFill>
                <a:latin typeface="Times New Roman"/>
                <a:ea typeface="Times New Roman"/>
                <a:cs typeface="Times New Roman"/>
                <a:sym typeface="Times New Roman"/>
              </a:defRPr>
            </a:lvl5pPr>
            <a:lvl6pPr marL="0" marR="0" lvl="5" indent="0" algn="r" rtl="0">
              <a:spcBef>
                <a:spcPts val="0"/>
              </a:spcBef>
              <a:spcAft>
                <a:spcPts val="0"/>
              </a:spcAft>
              <a:buNone/>
              <a:defRPr sz="1400">
                <a:solidFill>
                  <a:schemeClr val="dk1"/>
                </a:solidFill>
                <a:latin typeface="Times New Roman"/>
                <a:ea typeface="Times New Roman"/>
                <a:cs typeface="Times New Roman"/>
                <a:sym typeface="Times New Roman"/>
              </a:defRPr>
            </a:lvl6pPr>
            <a:lvl7pPr marL="0" marR="0" lvl="6" indent="0" algn="r" rtl="0">
              <a:spcBef>
                <a:spcPts val="0"/>
              </a:spcBef>
              <a:spcAft>
                <a:spcPts val="0"/>
              </a:spcAft>
              <a:buNone/>
              <a:defRPr sz="1400">
                <a:solidFill>
                  <a:schemeClr val="dk1"/>
                </a:solidFill>
                <a:latin typeface="Times New Roman"/>
                <a:ea typeface="Times New Roman"/>
                <a:cs typeface="Times New Roman"/>
                <a:sym typeface="Times New Roman"/>
              </a:defRPr>
            </a:lvl7pPr>
            <a:lvl8pPr marL="0" marR="0" lvl="7" indent="0" algn="r" rtl="0">
              <a:spcBef>
                <a:spcPts val="0"/>
              </a:spcBef>
              <a:spcAft>
                <a:spcPts val="0"/>
              </a:spcAft>
              <a:buNone/>
              <a:defRPr sz="1400">
                <a:solidFill>
                  <a:schemeClr val="dk1"/>
                </a:solidFill>
                <a:latin typeface="Times New Roman"/>
                <a:ea typeface="Times New Roman"/>
                <a:cs typeface="Times New Roman"/>
                <a:sym typeface="Times New Roman"/>
              </a:defRPr>
            </a:lvl8pPr>
            <a:lvl9pPr marL="0" marR="0" lvl="8" indent="0" algn="r" rtl="0">
              <a:spcBef>
                <a:spcPts val="0"/>
              </a:spcBef>
              <a:spcAft>
                <a:spcPts val="0"/>
              </a:spcAft>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rgbClr val="FFFF00"/>
              </a:buClr>
              <a:buSzPts val="1400"/>
              <a:buFont typeface="Montserrat"/>
              <a:buNone/>
              <a:defRPr sz="4400" i="0" u="none" strike="noStrike" cap="none">
                <a:solidFill>
                  <a:srgbClr val="FFFF00"/>
                </a:solidFill>
                <a:latin typeface="Montserrat"/>
                <a:ea typeface="Montserrat"/>
                <a:cs typeface="Montserrat"/>
                <a:sym typeface="Montserrat"/>
              </a:defRPr>
            </a:lvl1pPr>
            <a:lvl2pPr marR="0" lvl="1"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2pPr>
            <a:lvl3pPr marR="0" lvl="2"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3pPr>
            <a:lvl4pPr marR="0" lvl="3"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4pPr>
            <a:lvl5pPr marR="0" lvl="4"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5pPr>
            <a:lvl6pPr marR="0" lvl="5"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6pPr>
            <a:lvl7pPr marR="0" lvl="6"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7pPr>
            <a:lvl8pPr marR="0" lvl="7"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8pPr>
            <a:lvl9pPr marR="0" lvl="8" algn="ctr" rtl="0">
              <a:spcBef>
                <a:spcPts val="0"/>
              </a:spcBef>
              <a:spcAft>
                <a:spcPts val="0"/>
              </a:spcAft>
              <a:buClr>
                <a:srgbClr val="FFFF00"/>
              </a:buClr>
              <a:buSzPts val="1400"/>
              <a:buNone/>
              <a:defRPr sz="4400" b="0" i="0" u="none" strike="noStrike" cap="none">
                <a:solidFill>
                  <a:srgbClr val="FFFF00"/>
                </a:solidFill>
                <a:latin typeface="Times New Roman"/>
                <a:ea typeface="Times New Roman"/>
                <a:cs typeface="Times New Roman"/>
                <a:sym typeface="Times New Roman"/>
              </a:defRPr>
            </a:lvl9pPr>
          </a:lstStyle>
          <a:p>
            <a:endParaRPr/>
          </a:p>
        </p:txBody>
      </p:sp>
      <p:sp>
        <p:nvSpPr>
          <p:cNvPr id="11" name="Google Shape;11;p1"/>
          <p:cNvSpPr txBox="1">
            <a:spLocks noGrp="1"/>
          </p:cNvSpPr>
          <p:nvPr>
            <p:ph type="body" idx="1"/>
          </p:nvPr>
        </p:nvSpPr>
        <p:spPr>
          <a:xfrm>
            <a:off x="685800" y="1981200"/>
            <a:ext cx="7772400" cy="41148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rgbClr val="FFFF00"/>
              </a:buClr>
              <a:buSzPts val="3200"/>
              <a:buFont typeface="Montserrat"/>
              <a:buChar char="•"/>
              <a:defRPr sz="3200" i="0" u="none" strike="noStrike" cap="none">
                <a:solidFill>
                  <a:srgbClr val="FFFF00"/>
                </a:solidFill>
                <a:latin typeface="Montserrat"/>
                <a:ea typeface="Montserrat"/>
                <a:cs typeface="Montserrat"/>
                <a:sym typeface="Montserrat"/>
              </a:defRPr>
            </a:lvl1pPr>
            <a:lvl2pPr marL="914400" marR="0" lvl="1" indent="-406400" algn="l" rtl="0">
              <a:spcBef>
                <a:spcPts val="560"/>
              </a:spcBef>
              <a:spcAft>
                <a:spcPts val="0"/>
              </a:spcAft>
              <a:buClr>
                <a:srgbClr val="FFFF00"/>
              </a:buClr>
              <a:buSzPts val="2800"/>
              <a:buFont typeface="Montserrat"/>
              <a:buChar char="–"/>
              <a:defRPr sz="2800" i="0" u="none" strike="noStrike" cap="none">
                <a:solidFill>
                  <a:srgbClr val="FFFF00"/>
                </a:solidFill>
                <a:latin typeface="Montserrat"/>
                <a:ea typeface="Montserrat"/>
                <a:cs typeface="Montserrat"/>
                <a:sym typeface="Montserrat"/>
              </a:defRPr>
            </a:lvl2pPr>
            <a:lvl3pPr marL="1371600" marR="0" lvl="2" indent="-381000" algn="l" rtl="0">
              <a:spcBef>
                <a:spcPts val="480"/>
              </a:spcBef>
              <a:spcAft>
                <a:spcPts val="0"/>
              </a:spcAft>
              <a:buClr>
                <a:srgbClr val="FFFF00"/>
              </a:buClr>
              <a:buSzPts val="2400"/>
              <a:buFont typeface="Montserrat"/>
              <a:buChar char="•"/>
              <a:defRPr sz="2400" i="0" u="none" strike="noStrike" cap="none">
                <a:solidFill>
                  <a:srgbClr val="FFFF00"/>
                </a:solidFill>
                <a:latin typeface="Montserrat"/>
                <a:ea typeface="Montserrat"/>
                <a:cs typeface="Montserrat"/>
                <a:sym typeface="Montserrat"/>
              </a:defRPr>
            </a:lvl3pPr>
            <a:lvl4pPr marL="1828800" marR="0" lvl="3"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4pPr>
            <a:lvl5pPr marL="2286000" marR="0" lvl="4"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5pPr>
            <a:lvl6pPr marL="2743200" marR="0" lvl="5"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6pPr>
            <a:lvl7pPr marL="3200400" marR="0" lvl="6"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7pPr>
            <a:lvl8pPr marL="3657600" marR="0" lvl="7"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8pPr>
            <a:lvl9pPr marL="4114800" marR="0" lvl="8" indent="-355600" algn="l" rtl="0">
              <a:spcBef>
                <a:spcPts val="400"/>
              </a:spcBef>
              <a:spcAft>
                <a:spcPts val="0"/>
              </a:spcAft>
              <a:buClr>
                <a:srgbClr val="FFFF00"/>
              </a:buClr>
              <a:buSzPts val="2000"/>
              <a:buFont typeface="Montserrat"/>
              <a:buChar char="»"/>
              <a:defRPr sz="2000" i="0" u="none" strike="noStrike" cap="none">
                <a:solidFill>
                  <a:srgbClr val="FFFF00"/>
                </a:solidFill>
                <a:latin typeface="Montserrat"/>
                <a:ea typeface="Montserrat"/>
                <a:cs typeface="Montserrat"/>
                <a:sym typeface="Montserrat"/>
              </a:defRPr>
            </a:lvl9pPr>
          </a:lstStyle>
          <a:p>
            <a:endParaRPr/>
          </a:p>
        </p:txBody>
      </p:sp>
      <p:sp>
        <p:nvSpPr>
          <p:cNvPr id="12" name="Google Shape;12;p1"/>
          <p:cNvSpPr txBox="1">
            <a:spLocks noGrp="1"/>
          </p:cNvSpPr>
          <p:nvPr>
            <p:ph type="dt" idx="10"/>
          </p:nvPr>
        </p:nvSpPr>
        <p:spPr>
          <a:xfrm>
            <a:off x="685800" y="6248400"/>
            <a:ext cx="19050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FFFF00"/>
              </a:buClr>
              <a:buSzPts val="1400"/>
              <a:buFont typeface="Montserrat"/>
              <a:buNone/>
              <a:defRPr sz="1400" i="0" u="none" strike="noStrike" cap="none">
                <a:solidFill>
                  <a:srgbClr val="FFFF00"/>
                </a:solidFill>
                <a:latin typeface="Montserrat"/>
                <a:ea typeface="Montserrat"/>
                <a:cs typeface="Montserrat"/>
                <a:sym typeface="Montserrat"/>
              </a:defRPr>
            </a:lvl1pPr>
            <a:lvl2pPr marR="0" lvl="1"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2pPr>
            <a:lvl3pPr marR="0" lvl="2"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3pPr>
            <a:lvl4pPr marR="0" lvl="3"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4pPr>
            <a:lvl5pPr marR="0" lvl="4"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5pPr>
            <a:lvl6pPr marR="0" lvl="5"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6pPr>
            <a:lvl7pPr marR="0" lvl="6"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7pPr>
            <a:lvl8pPr marR="0" lvl="7"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8pPr>
            <a:lvl9pPr marR="0" lvl="8"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248400"/>
            <a:ext cx="2895600" cy="457200"/>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rgbClr val="FFFF00"/>
              </a:buClr>
              <a:buSzPts val="1400"/>
              <a:buFont typeface="Montserrat"/>
              <a:buNone/>
              <a:defRPr sz="1400" i="0" u="none" strike="noStrike" cap="none">
                <a:solidFill>
                  <a:srgbClr val="FFFF00"/>
                </a:solidFill>
                <a:latin typeface="Montserrat"/>
                <a:ea typeface="Montserrat"/>
                <a:cs typeface="Montserrat"/>
                <a:sym typeface="Montserrat"/>
              </a:defRPr>
            </a:lvl1pPr>
            <a:lvl2pPr marR="0" lvl="1"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2pPr>
            <a:lvl3pPr marR="0" lvl="2"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3pPr>
            <a:lvl4pPr marR="0" lvl="3"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4pPr>
            <a:lvl5pPr marR="0" lvl="4"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5pPr>
            <a:lvl6pPr marR="0" lvl="5"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6pPr>
            <a:lvl7pPr marR="0" lvl="6"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7pPr>
            <a:lvl8pPr marR="0" lvl="7"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8pPr>
            <a:lvl9pPr marR="0" lvl="8" algn="l" rtl="0">
              <a:spcBef>
                <a:spcPts val="0"/>
              </a:spcBef>
              <a:spcAft>
                <a:spcPts val="0"/>
              </a:spcAft>
              <a:buClr>
                <a:srgbClr val="FFFF00"/>
              </a:buClr>
              <a:buSzPts val="1400"/>
              <a:buNone/>
              <a:defRPr sz="2400" b="0" i="0" u="none" strike="noStrike" cap="none">
                <a:solidFill>
                  <a:srgbClr val="FFFF00"/>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1pPr>
            <a:lvl2pPr marL="0" marR="0" lvl="1"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2pPr>
            <a:lvl3pPr marL="0" marR="0" lvl="2"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3pPr>
            <a:lvl4pPr marL="0" marR="0" lvl="3"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4pPr>
            <a:lvl5pPr marL="0" marR="0" lvl="4"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5pPr>
            <a:lvl6pPr marL="0" marR="0" lvl="5"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6pPr>
            <a:lvl7pPr marL="0" marR="0" lvl="6"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7pPr>
            <a:lvl8pPr marL="0" marR="0" lvl="7"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8pPr>
            <a:lvl9pPr marL="0" marR="0" lvl="8" indent="0" algn="r" rtl="0">
              <a:spcBef>
                <a:spcPts val="0"/>
              </a:spcBef>
              <a:spcAft>
                <a:spcPts val="0"/>
              </a:spcAft>
              <a:buNone/>
              <a:defRPr sz="1400" b="0" i="0" u="none" strike="noStrike" cap="none">
                <a:solidFill>
                  <a:srgbClr val="FFFF00"/>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A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0.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doi.org/10.7287/peerj.preprints.1968v5"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251520" y="161374"/>
            <a:ext cx="8712968" cy="4524315"/>
          </a:xfrm>
          <a:prstGeom prst="rect">
            <a:avLst/>
          </a:prstGeom>
          <a:noFill/>
          <a:ln>
            <a:noFill/>
          </a:ln>
        </p:spPr>
        <p:txBody>
          <a:bodyPr spcFirstLastPara="1" wrap="square" lIns="91425" tIns="45700" rIns="91425" bIns="45700" anchor="t" anchorCtr="0">
            <a:noAutofit/>
          </a:bodyPr>
          <a:lstStyle/>
          <a:p>
            <a:pPr lvl="0" algn="ctr"/>
            <a:r>
              <a:rPr lang="en-US" sz="6600" dirty="0">
                <a:solidFill>
                  <a:srgbClr val="FFFF00"/>
                </a:solidFill>
                <a:latin typeface="Arial" panose="020B0604020202020204" pitchFamily="34" charset="0"/>
                <a:ea typeface="Montserrat Light"/>
                <a:cs typeface="Arial" panose="020B0604020202020204" pitchFamily="34" charset="0"/>
                <a:sym typeface="Montserrat Light"/>
              </a:rPr>
              <a:t>Community Data Science meets Digital Heritage </a:t>
            </a:r>
          </a:p>
          <a:p>
            <a:pPr lvl="0" algn="ctr"/>
            <a:r>
              <a:rPr lang="en-US" sz="2800" dirty="0">
                <a:solidFill>
                  <a:srgbClr val="FFFF00"/>
                </a:solidFill>
                <a:latin typeface="Arial" panose="020B0604020202020204" pitchFamily="34" charset="0"/>
                <a:ea typeface="Montserrat Light"/>
                <a:cs typeface="Arial" panose="020B0604020202020204" pitchFamily="34" charset="0"/>
                <a:sym typeface="Montserrat Light"/>
              </a:rPr>
              <a:t>Controversies about World Heritage Sites in the Online Community of Wikipedia</a:t>
            </a:r>
            <a:endParaRPr sz="5400" dirty="0">
              <a:solidFill>
                <a:srgbClr val="FFFF00"/>
              </a:solidFill>
              <a:latin typeface="Arial" panose="020B0604020202020204" pitchFamily="34" charset="0"/>
              <a:ea typeface="Montserrat Light"/>
              <a:cs typeface="Arial" panose="020B0604020202020204" pitchFamily="34" charset="0"/>
              <a:sym typeface="Montserrat Light"/>
            </a:endParaRPr>
          </a:p>
        </p:txBody>
      </p:sp>
      <p:sp>
        <p:nvSpPr>
          <p:cNvPr id="90" name="Google Shape;90;p13"/>
          <p:cNvSpPr/>
          <p:nvPr/>
        </p:nvSpPr>
        <p:spPr>
          <a:xfrm>
            <a:off x="527775" y="5176002"/>
            <a:ext cx="2600436" cy="10857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400" dirty="0">
                <a:solidFill>
                  <a:schemeClr val="bg1">
                    <a:lumMod val="75000"/>
                  </a:schemeClr>
                </a:solidFill>
                <a:latin typeface="+mj-lt"/>
                <a:ea typeface="Montserrat"/>
                <a:cs typeface="Montserrat"/>
                <a:sym typeface="Montserrat"/>
              </a:rPr>
              <a:t>Ben Marwick</a:t>
            </a:r>
            <a:r>
              <a:rPr lang="en-AU" sz="1200" dirty="0">
                <a:solidFill>
                  <a:schemeClr val="bg1">
                    <a:lumMod val="75000"/>
                  </a:schemeClr>
                </a:solidFill>
                <a:latin typeface="+mj-lt"/>
                <a:ea typeface="Montserrat"/>
                <a:cs typeface="Montserrat"/>
                <a:sym typeface="Montserrat"/>
              </a:rPr>
              <a:t> </a:t>
            </a:r>
          </a:p>
          <a:p>
            <a:r>
              <a:rPr lang="en-AU" sz="1200" dirty="0">
                <a:solidFill>
                  <a:schemeClr val="bg1">
                    <a:lumMod val="75000"/>
                  </a:schemeClr>
                </a:solidFill>
                <a:latin typeface="+mj-lt"/>
                <a:ea typeface="Montserrat"/>
                <a:cs typeface="Montserrat"/>
                <a:sym typeface="Montserrat"/>
              </a:rPr>
              <a:t>University Associate Professor</a:t>
            </a:r>
          </a:p>
          <a:p>
            <a:pPr marL="0" marR="0" lvl="0" indent="0" algn="l" rtl="0">
              <a:spcBef>
                <a:spcPts val="0"/>
              </a:spcBef>
              <a:spcAft>
                <a:spcPts val="0"/>
              </a:spcAft>
              <a:buNone/>
            </a:pPr>
            <a:r>
              <a:rPr lang="en-AU" sz="1200" dirty="0">
                <a:solidFill>
                  <a:schemeClr val="bg1">
                    <a:lumMod val="75000"/>
                  </a:schemeClr>
                </a:solidFill>
                <a:latin typeface="+mj-lt"/>
                <a:ea typeface="Montserrat"/>
                <a:cs typeface="Montserrat"/>
                <a:sym typeface="Montserrat"/>
              </a:rPr>
              <a:t>of Washington </a:t>
            </a:r>
          </a:p>
          <a:p>
            <a:pPr marL="0" marR="0" lvl="0" indent="0" algn="l" rtl="0">
              <a:spcBef>
                <a:spcPts val="0"/>
              </a:spcBef>
              <a:spcAft>
                <a:spcPts val="0"/>
              </a:spcAft>
              <a:buNone/>
            </a:pPr>
            <a:r>
              <a:rPr lang="en-AU" sz="1200" dirty="0">
                <a:solidFill>
                  <a:schemeClr val="bg1">
                    <a:lumMod val="75000"/>
                  </a:schemeClr>
                </a:solidFill>
                <a:latin typeface="+mj-lt"/>
                <a:ea typeface="Montserrat"/>
                <a:cs typeface="Montserrat"/>
                <a:sym typeface="Montserrat"/>
              </a:rPr>
              <a:t>@</a:t>
            </a:r>
            <a:r>
              <a:rPr lang="en-AU" sz="1200" dirty="0" err="1">
                <a:solidFill>
                  <a:schemeClr val="bg1">
                    <a:lumMod val="75000"/>
                  </a:schemeClr>
                </a:solidFill>
                <a:latin typeface="+mj-lt"/>
                <a:ea typeface="Montserrat"/>
                <a:cs typeface="Montserrat"/>
                <a:sym typeface="Montserrat"/>
              </a:rPr>
              <a:t>benmarwick</a:t>
            </a:r>
            <a:endParaRPr sz="1200" dirty="0">
              <a:solidFill>
                <a:schemeClr val="bg1">
                  <a:lumMod val="75000"/>
                </a:schemeClr>
              </a:solidFill>
              <a:latin typeface="+mj-lt"/>
              <a:ea typeface="Montserrat"/>
              <a:cs typeface="Montserrat"/>
              <a:sym typeface="Montserrat"/>
            </a:endParaRPr>
          </a:p>
        </p:txBody>
      </p:sp>
      <p:sp>
        <p:nvSpPr>
          <p:cNvPr id="5" name="Google Shape;90;p13">
            <a:extLst>
              <a:ext uri="{FF2B5EF4-FFF2-40B4-BE49-F238E27FC236}">
                <a16:creationId xmlns:a16="http://schemas.microsoft.com/office/drawing/2014/main" id="{943FADC6-93F5-6447-91B2-5CAA0236443E}"/>
              </a:ext>
            </a:extLst>
          </p:cNvPr>
          <p:cNvSpPr/>
          <p:nvPr/>
        </p:nvSpPr>
        <p:spPr>
          <a:xfrm>
            <a:off x="4604080" y="5176002"/>
            <a:ext cx="4539919" cy="13174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400" dirty="0">
                <a:solidFill>
                  <a:schemeClr val="bg1">
                    <a:lumMod val="75000"/>
                  </a:schemeClr>
                </a:solidFill>
                <a:latin typeface="+mj-lt"/>
                <a:ea typeface="Montserrat"/>
                <a:cs typeface="Montserrat"/>
                <a:sym typeface="Montserrat"/>
              </a:rPr>
              <a:t>Digital Heritage in a World of Big Data</a:t>
            </a:r>
            <a:endParaRPr lang="en-AU" sz="1200" dirty="0">
              <a:solidFill>
                <a:schemeClr val="bg1">
                  <a:lumMod val="75000"/>
                </a:schemeClr>
              </a:solidFill>
              <a:latin typeface="+mj-lt"/>
              <a:ea typeface="Montserrat"/>
              <a:cs typeface="Montserrat"/>
              <a:sym typeface="Montserrat"/>
            </a:endParaRPr>
          </a:p>
          <a:p>
            <a:pPr lvl="0"/>
            <a:r>
              <a:rPr lang="en-US" sz="1200" dirty="0">
                <a:solidFill>
                  <a:schemeClr val="bg1">
                    <a:lumMod val="75000"/>
                  </a:schemeClr>
                </a:solidFill>
                <a:latin typeface="+mj-lt"/>
                <a:ea typeface="Montserrat"/>
                <a:cs typeface="Montserrat"/>
                <a:sym typeface="Montserrat"/>
              </a:rPr>
              <a:t>13 and 14 May 2019, at University of Stirling</a:t>
            </a:r>
            <a:endParaRPr sz="1200" dirty="0">
              <a:solidFill>
                <a:schemeClr val="bg1">
                  <a:lumMod val="75000"/>
                </a:schemeClr>
              </a:solidFill>
              <a:latin typeface="+mj-lt"/>
              <a:ea typeface="Montserrat"/>
              <a:cs typeface="Montserrat"/>
              <a:sym typeface="Montserrat"/>
            </a:endParaRPr>
          </a:p>
        </p:txBody>
      </p:sp>
      <p:sp>
        <p:nvSpPr>
          <p:cNvPr id="3" name="Rectangle 2">
            <a:extLst>
              <a:ext uri="{FF2B5EF4-FFF2-40B4-BE49-F238E27FC236}">
                <a16:creationId xmlns:a16="http://schemas.microsoft.com/office/drawing/2014/main" id="{A68348F8-A248-634F-850C-32171C0D35BA}"/>
              </a:ext>
            </a:extLst>
          </p:cNvPr>
          <p:cNvSpPr/>
          <p:nvPr/>
        </p:nvSpPr>
        <p:spPr>
          <a:xfrm>
            <a:off x="251520" y="6500091"/>
            <a:ext cx="8892479" cy="307777"/>
          </a:xfrm>
          <a:prstGeom prst="rect">
            <a:avLst/>
          </a:prstGeom>
        </p:spPr>
        <p:txBody>
          <a:bodyPr wrap="square">
            <a:spAutoFit/>
          </a:bodyPr>
          <a:lstStyle/>
          <a:p>
            <a:pPr marL="38100" lvl="0">
              <a:buClr>
                <a:srgbClr val="FFFF00"/>
              </a:buClr>
              <a:buSzPts val="3000"/>
            </a:pPr>
            <a:r>
              <a:rPr lang="en-AU" dirty="0">
                <a:solidFill>
                  <a:schemeClr val="bg1">
                    <a:lumMod val="85000"/>
                  </a:schemeClr>
                </a:solidFill>
                <a:ea typeface="Montserrat"/>
                <a:cs typeface="Montserrat"/>
                <a:sym typeface="Montserrat"/>
              </a:rPr>
              <a:t>Code &amp; data online at: </a:t>
            </a:r>
            <a:r>
              <a:rPr lang="en-AU" u="sng" dirty="0">
                <a:solidFill>
                  <a:schemeClr val="bg1">
                    <a:lumMod val="85000"/>
                  </a:schemeClr>
                </a:solidFill>
                <a:ea typeface="Montserrat"/>
                <a:cs typeface="Montserrat"/>
                <a:sym typeface="Montserrat"/>
              </a:rPr>
              <a:t>https://</a:t>
            </a:r>
            <a:r>
              <a:rPr lang="en-AU" u="sng" dirty="0" err="1">
                <a:solidFill>
                  <a:schemeClr val="bg1">
                    <a:lumMod val="85000"/>
                  </a:schemeClr>
                </a:solidFill>
                <a:ea typeface="Montserrat"/>
                <a:cs typeface="Montserrat"/>
                <a:sym typeface="Montserrat"/>
              </a:rPr>
              <a:t>github.com</a:t>
            </a:r>
            <a:r>
              <a:rPr lang="en-AU" u="sng" dirty="0">
                <a:solidFill>
                  <a:schemeClr val="bg1">
                    <a:lumMod val="85000"/>
                  </a:schemeClr>
                </a:solidFill>
                <a:ea typeface="Montserrat"/>
                <a:cs typeface="Montserrat"/>
                <a:sym typeface="Montserrat"/>
              </a:rPr>
              <a:t>/</a:t>
            </a:r>
            <a:r>
              <a:rPr lang="en-AU" u="sng" dirty="0" err="1">
                <a:solidFill>
                  <a:schemeClr val="bg1">
                    <a:lumMod val="85000"/>
                  </a:schemeClr>
                </a:solidFill>
                <a:ea typeface="Montserrat"/>
                <a:cs typeface="Montserrat"/>
                <a:sym typeface="Montserrat"/>
              </a:rPr>
              <a:t>benmarwick</a:t>
            </a:r>
            <a:r>
              <a:rPr lang="en-AU" u="sng" dirty="0">
                <a:solidFill>
                  <a:schemeClr val="bg1">
                    <a:lumMod val="85000"/>
                  </a:schemeClr>
                </a:solidFill>
                <a:ea typeface="Montserrat"/>
                <a:cs typeface="Montserrat"/>
                <a:sym typeface="Montserrat"/>
              </a:rPr>
              <a:t>/Stirling-May-2019-digital-heritage-big-data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spTree>
    <p:extLst>
      <p:ext uri="{BB962C8B-B14F-4D97-AF65-F5344CB8AC3E}">
        <p14:creationId xmlns:p14="http://schemas.microsoft.com/office/powerpoint/2010/main" val="17778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y Documents\My Papers\conferences\Berlin_2017\berlinsummerschool\figures\box_num_authors.png">
            <a:extLst>
              <a:ext uri="{FF2B5EF4-FFF2-40B4-BE49-F238E27FC236}">
                <a16:creationId xmlns:a16="http://schemas.microsoft.com/office/drawing/2014/main" id="{7B76998E-C965-C84C-91A7-8B6228A130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344"/>
          <a:stretch/>
        </p:blipFill>
        <p:spPr bwMode="auto">
          <a:xfrm>
            <a:off x="129406" y="42866"/>
            <a:ext cx="2795367" cy="28334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spTree>
    <p:extLst>
      <p:ext uri="{BB962C8B-B14F-4D97-AF65-F5344CB8AC3E}">
        <p14:creationId xmlns:p14="http://schemas.microsoft.com/office/powerpoint/2010/main" val="1327691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y Documents\My Papers\conferences\Berlin_2017\berlinsummerschool\figures\box_num_authors.png">
            <a:extLst>
              <a:ext uri="{FF2B5EF4-FFF2-40B4-BE49-F238E27FC236}">
                <a16:creationId xmlns:a16="http://schemas.microsoft.com/office/drawing/2014/main" id="{7B76998E-C965-C84C-91A7-8B6228A130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344"/>
          <a:stretch/>
        </p:blipFill>
        <p:spPr bwMode="auto">
          <a:xfrm>
            <a:off x="129406" y="42866"/>
            <a:ext cx="2795367" cy="28334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My Documents\My Papers\conferences\Berlin_2017\berlinsummerschool\figures\box_num_pages.png">
            <a:extLst>
              <a:ext uri="{FF2B5EF4-FFF2-40B4-BE49-F238E27FC236}">
                <a16:creationId xmlns:a16="http://schemas.microsoft.com/office/drawing/2014/main" id="{BF083BC6-5CF7-A243-AC73-24C5A1F025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9333" y="42866"/>
            <a:ext cx="2833470" cy="28334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spTree>
    <p:extLst>
      <p:ext uri="{BB962C8B-B14F-4D97-AF65-F5344CB8AC3E}">
        <p14:creationId xmlns:p14="http://schemas.microsoft.com/office/powerpoint/2010/main" val="1100676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y Documents\My Papers\conferences\Berlin_2017\berlinsummerschool\figures\box_num_authors.png">
            <a:extLst>
              <a:ext uri="{FF2B5EF4-FFF2-40B4-BE49-F238E27FC236}">
                <a16:creationId xmlns:a16="http://schemas.microsoft.com/office/drawing/2014/main" id="{7B76998E-C965-C84C-91A7-8B6228A130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344"/>
          <a:stretch/>
        </p:blipFill>
        <p:spPr bwMode="auto">
          <a:xfrm>
            <a:off x="129406" y="42866"/>
            <a:ext cx="2795367" cy="28334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My Documents\My Papers\conferences\Berlin_2017\berlinsummerschool\figures\box_num_pages.png">
            <a:extLst>
              <a:ext uri="{FF2B5EF4-FFF2-40B4-BE49-F238E27FC236}">
                <a16:creationId xmlns:a16="http://schemas.microsoft.com/office/drawing/2014/main" id="{BF083BC6-5CF7-A243-AC73-24C5A1F025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9333" y="42866"/>
            <a:ext cx="2833470" cy="28334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My Documents\My Papers\conferences\Berlin_2017\berlinsummerschool\figures\box_age_refs.png">
            <a:extLst>
              <a:ext uri="{FF2B5EF4-FFF2-40B4-BE49-F238E27FC236}">
                <a16:creationId xmlns:a16="http://schemas.microsoft.com/office/drawing/2014/main" id="{29F17780-8579-AC4D-931A-76F84AEA2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363" y="42866"/>
            <a:ext cx="2824311" cy="28334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spTree>
    <p:extLst>
      <p:ext uri="{BB962C8B-B14F-4D97-AF65-F5344CB8AC3E}">
        <p14:creationId xmlns:p14="http://schemas.microsoft.com/office/powerpoint/2010/main" val="386866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y Documents\My Papers\conferences\Berlin_2017\berlinsummerschool\figures\box_num_authors.png">
            <a:extLst>
              <a:ext uri="{FF2B5EF4-FFF2-40B4-BE49-F238E27FC236}">
                <a16:creationId xmlns:a16="http://schemas.microsoft.com/office/drawing/2014/main" id="{7B76998E-C965-C84C-91A7-8B6228A130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344"/>
          <a:stretch/>
        </p:blipFill>
        <p:spPr bwMode="auto">
          <a:xfrm>
            <a:off x="129406" y="42866"/>
            <a:ext cx="2795367" cy="28334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My Documents\My Papers\conferences\Berlin_2017\berlinsummerschool\figures\box_num_pages.png">
            <a:extLst>
              <a:ext uri="{FF2B5EF4-FFF2-40B4-BE49-F238E27FC236}">
                <a16:creationId xmlns:a16="http://schemas.microsoft.com/office/drawing/2014/main" id="{BF083BC6-5CF7-A243-AC73-24C5A1F025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9333" y="42866"/>
            <a:ext cx="2833470" cy="28334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My Documents\My Papers\conferences\Berlin_2017\berlinsummerschool\figures\box_age_refs.png">
            <a:extLst>
              <a:ext uri="{FF2B5EF4-FFF2-40B4-BE49-F238E27FC236}">
                <a16:creationId xmlns:a16="http://schemas.microsoft.com/office/drawing/2014/main" id="{29F17780-8579-AC4D-931A-76F84AEA2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363" y="42866"/>
            <a:ext cx="2824311" cy="28334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My Documents\My Papers\conferences\Berlin_2017\berlinsummerschool\figures\box_div_refs.png">
            <a:extLst>
              <a:ext uri="{FF2B5EF4-FFF2-40B4-BE49-F238E27FC236}">
                <a16:creationId xmlns:a16="http://schemas.microsoft.com/office/drawing/2014/main" id="{8D9F273F-F442-AF4D-AA8D-C15F44DD35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06" y="3305543"/>
            <a:ext cx="3009972" cy="24980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spTree>
    <p:extLst>
      <p:ext uri="{BB962C8B-B14F-4D97-AF65-F5344CB8AC3E}">
        <p14:creationId xmlns:p14="http://schemas.microsoft.com/office/powerpoint/2010/main" val="3534397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y Documents\My Papers\conferences\Berlin_2017\berlinsummerschool\figures\box_num_authors.png">
            <a:extLst>
              <a:ext uri="{FF2B5EF4-FFF2-40B4-BE49-F238E27FC236}">
                <a16:creationId xmlns:a16="http://schemas.microsoft.com/office/drawing/2014/main" id="{7B76998E-C965-C84C-91A7-8B6228A130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344"/>
          <a:stretch/>
        </p:blipFill>
        <p:spPr bwMode="auto">
          <a:xfrm>
            <a:off x="129406" y="42866"/>
            <a:ext cx="2795367" cy="28334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My Documents\My Papers\conferences\Berlin_2017\berlinsummerschool\figures\box_num_pages.png">
            <a:extLst>
              <a:ext uri="{FF2B5EF4-FFF2-40B4-BE49-F238E27FC236}">
                <a16:creationId xmlns:a16="http://schemas.microsoft.com/office/drawing/2014/main" id="{BF083BC6-5CF7-A243-AC73-24C5A1F025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9333" y="42866"/>
            <a:ext cx="2833470" cy="28334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My Documents\My Papers\conferences\Berlin_2017\berlinsummerschool\figures\box_num_refs.png">
            <a:extLst>
              <a:ext uri="{FF2B5EF4-FFF2-40B4-BE49-F238E27FC236}">
                <a16:creationId xmlns:a16="http://schemas.microsoft.com/office/drawing/2014/main" id="{E1032A85-DD7F-5F48-B778-ABE6F548A3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94"/>
          <a:stretch/>
        </p:blipFill>
        <p:spPr bwMode="auto">
          <a:xfrm>
            <a:off x="3202793" y="3305543"/>
            <a:ext cx="3199064" cy="24980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My Documents\My Papers\conferences\Berlin_2017\berlinsummerschool\figures\box_age_refs.png">
            <a:extLst>
              <a:ext uri="{FF2B5EF4-FFF2-40B4-BE49-F238E27FC236}">
                <a16:creationId xmlns:a16="http://schemas.microsoft.com/office/drawing/2014/main" id="{29F17780-8579-AC4D-931A-76F84AEA2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363" y="42866"/>
            <a:ext cx="2824311" cy="28334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My Documents\My Papers\conferences\Berlin_2017\berlinsummerschool\figures\box_div_refs.png">
            <a:extLst>
              <a:ext uri="{FF2B5EF4-FFF2-40B4-BE49-F238E27FC236}">
                <a16:creationId xmlns:a16="http://schemas.microsoft.com/office/drawing/2014/main" id="{8D9F273F-F442-AF4D-AA8D-C15F44DD35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406" y="3305543"/>
            <a:ext cx="3009972" cy="24980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spTree>
    <p:extLst>
      <p:ext uri="{BB962C8B-B14F-4D97-AF65-F5344CB8AC3E}">
        <p14:creationId xmlns:p14="http://schemas.microsoft.com/office/powerpoint/2010/main" val="2174777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My Documents\My Papers\conferences\Berlin_2017\berlinsummerschool\figures\box_num_authors.png">
            <a:extLst>
              <a:ext uri="{FF2B5EF4-FFF2-40B4-BE49-F238E27FC236}">
                <a16:creationId xmlns:a16="http://schemas.microsoft.com/office/drawing/2014/main" id="{7B76998E-C965-C84C-91A7-8B6228A130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1344"/>
          <a:stretch/>
        </p:blipFill>
        <p:spPr bwMode="auto">
          <a:xfrm>
            <a:off x="129406" y="42866"/>
            <a:ext cx="2795367" cy="28334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My Documents\My Papers\conferences\Berlin_2017\berlinsummerschool\figures\box_num_pages.png">
            <a:extLst>
              <a:ext uri="{FF2B5EF4-FFF2-40B4-BE49-F238E27FC236}">
                <a16:creationId xmlns:a16="http://schemas.microsoft.com/office/drawing/2014/main" id="{BF083BC6-5CF7-A243-AC73-24C5A1F025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9333" y="42866"/>
            <a:ext cx="2833470" cy="28334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My Documents\My Papers\conferences\Berlin_2017\berlinsummerschool\figures\box_title_length.png">
            <a:extLst>
              <a:ext uri="{FF2B5EF4-FFF2-40B4-BE49-F238E27FC236}">
                <a16:creationId xmlns:a16="http://schemas.microsoft.com/office/drawing/2014/main" id="{FA9092F5-CF78-5E4A-9C41-2B75A98906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497" y="3305543"/>
            <a:ext cx="2498097" cy="2498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My Documents\My Papers\conferences\Berlin_2017\berlinsummerschool\figures\box_num_refs.png">
            <a:extLst>
              <a:ext uri="{FF2B5EF4-FFF2-40B4-BE49-F238E27FC236}">
                <a16:creationId xmlns:a16="http://schemas.microsoft.com/office/drawing/2014/main" id="{E1032A85-DD7F-5F48-B778-ABE6F548A3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594"/>
          <a:stretch/>
        </p:blipFill>
        <p:spPr bwMode="auto">
          <a:xfrm>
            <a:off x="3202793" y="3305543"/>
            <a:ext cx="3199064" cy="24980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My Documents\My Papers\conferences\Berlin_2017\berlinsummerschool\figures\box_age_refs.png">
            <a:extLst>
              <a:ext uri="{FF2B5EF4-FFF2-40B4-BE49-F238E27FC236}">
                <a16:creationId xmlns:a16="http://schemas.microsoft.com/office/drawing/2014/main" id="{29F17780-8579-AC4D-931A-76F84AEA24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7363" y="42866"/>
            <a:ext cx="2824311" cy="28334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My Documents\My Papers\conferences\Berlin_2017\berlinsummerschool\figures\box_div_refs.png">
            <a:extLst>
              <a:ext uri="{FF2B5EF4-FFF2-40B4-BE49-F238E27FC236}">
                <a16:creationId xmlns:a16="http://schemas.microsoft.com/office/drawing/2014/main" id="{8D9F273F-F442-AF4D-AA8D-C15F44DD35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406" y="3305543"/>
            <a:ext cx="3009972" cy="24980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spTree>
    <p:extLst>
      <p:ext uri="{BB962C8B-B14F-4D97-AF65-F5344CB8AC3E}">
        <p14:creationId xmlns:p14="http://schemas.microsoft.com/office/powerpoint/2010/main" val="1015285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31600"/>
            <a:ext cx="8640960" cy="6324808"/>
          </a:xfrm>
          <a:prstGeom prst="rect">
            <a:avLst/>
          </a:prstGeom>
          <a:noFill/>
        </p:spPr>
        <p:txBody>
          <a:bodyPr wrap="square" rtlCol="0">
            <a:spAutoFit/>
          </a:bodyPr>
          <a:lstStyle/>
          <a:p>
            <a:r>
              <a:rPr lang="en-AU" sz="4500" dirty="0">
                <a:solidFill>
                  <a:srgbClr val="FFFF00"/>
                </a:solidFill>
              </a:rPr>
              <a:t>Bibliometric analysis indicates that archaeology is not much like a science.</a:t>
            </a:r>
          </a:p>
          <a:p>
            <a:endParaRPr lang="en-AU" sz="4500" dirty="0">
              <a:solidFill>
                <a:srgbClr val="FFFF00"/>
              </a:solidFill>
            </a:endParaRPr>
          </a:p>
          <a:p>
            <a:r>
              <a:rPr lang="en-AU" sz="4500" dirty="0">
                <a:solidFill>
                  <a:srgbClr val="FFFF00"/>
                </a:solidFill>
              </a:rPr>
              <a:t>By most measures it is between social science and humanities</a:t>
            </a:r>
          </a:p>
          <a:p>
            <a:endParaRPr lang="en-AU" sz="4500" dirty="0">
              <a:solidFill>
                <a:srgbClr val="FFFF00"/>
              </a:solidFill>
            </a:endParaRPr>
          </a:p>
          <a:p>
            <a:r>
              <a:rPr lang="en-AU" sz="4500" dirty="0">
                <a:solidFill>
                  <a:srgbClr val="FFFF00"/>
                </a:solidFill>
              </a:rPr>
              <a:t>And by some measures, less like a science than the humanities 🤔</a:t>
            </a:r>
          </a:p>
        </p:txBody>
      </p:sp>
    </p:spTree>
    <p:extLst>
      <p:ext uri="{BB962C8B-B14F-4D97-AF65-F5344CB8AC3E}">
        <p14:creationId xmlns:p14="http://schemas.microsoft.com/office/powerpoint/2010/main" val="1233113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4807-235D-AF44-BDD0-DE7FC4274C5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15705D7-E4CC-9F45-B0D0-FED4E3DF2916}"/>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50EC327-90D7-E44A-9ACF-C1AC101742FB}"/>
              </a:ext>
            </a:extLst>
          </p:cNvPr>
          <p:cNvPicPr>
            <a:picLocks noChangeAspect="1"/>
          </p:cNvPicPr>
          <p:nvPr/>
        </p:nvPicPr>
        <p:blipFill>
          <a:blip r:embed="rId2"/>
          <a:stretch>
            <a:fillRect/>
          </a:stretch>
        </p:blipFill>
        <p:spPr>
          <a:xfrm>
            <a:off x="162119" y="97197"/>
            <a:ext cx="8819762" cy="5879841"/>
          </a:xfrm>
          <a:prstGeom prst="rect">
            <a:avLst/>
          </a:prstGeom>
        </p:spPr>
      </p:pic>
      <p:sp>
        <p:nvSpPr>
          <p:cNvPr id="6" name="Rectangle 5">
            <a:extLst>
              <a:ext uri="{FF2B5EF4-FFF2-40B4-BE49-F238E27FC236}">
                <a16:creationId xmlns:a16="http://schemas.microsoft.com/office/drawing/2014/main" id="{BF013AF9-9C99-FB48-AE28-FB8C81744A34}"/>
              </a:ext>
            </a:extLst>
          </p:cNvPr>
          <p:cNvSpPr/>
          <p:nvPr/>
        </p:nvSpPr>
        <p:spPr>
          <a:xfrm>
            <a:off x="290601" y="6045881"/>
            <a:ext cx="8536158" cy="646331"/>
          </a:xfrm>
          <a:prstGeom prst="rect">
            <a:avLst/>
          </a:prstGeom>
        </p:spPr>
        <p:txBody>
          <a:bodyPr wrap="square">
            <a:spAutoFit/>
          </a:bodyPr>
          <a:lstStyle/>
          <a:p>
            <a:pPr algn="ctr"/>
            <a:r>
              <a:rPr lang="en-AU" sz="3600" dirty="0">
                <a:solidFill>
                  <a:srgbClr val="FFFF00"/>
                </a:solidFill>
              </a:rPr>
              <a:t>How is archaeology changing over time?</a:t>
            </a:r>
            <a:endParaRPr lang="en-US" sz="3600" dirty="0"/>
          </a:p>
        </p:txBody>
      </p:sp>
    </p:spTree>
    <p:extLst>
      <p:ext uri="{BB962C8B-B14F-4D97-AF65-F5344CB8AC3E}">
        <p14:creationId xmlns:p14="http://schemas.microsoft.com/office/powerpoint/2010/main" val="1656687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pic>
        <p:nvPicPr>
          <p:cNvPr id="10" name="Picture 9">
            <a:extLst>
              <a:ext uri="{FF2B5EF4-FFF2-40B4-BE49-F238E27FC236}">
                <a16:creationId xmlns:a16="http://schemas.microsoft.com/office/drawing/2014/main" id="{A46AB0B7-C6EB-5048-AFE6-DE1B0C17DB06}"/>
              </a:ext>
            </a:extLst>
          </p:cNvPr>
          <p:cNvPicPr>
            <a:picLocks noChangeAspect="1"/>
          </p:cNvPicPr>
          <p:nvPr/>
        </p:nvPicPr>
        <p:blipFill>
          <a:blip r:embed="rId3"/>
          <a:stretch>
            <a:fillRect/>
          </a:stretch>
        </p:blipFill>
        <p:spPr>
          <a:xfrm>
            <a:off x="290601" y="55766"/>
            <a:ext cx="8536158" cy="5690772"/>
          </a:xfrm>
          <a:prstGeom prst="rect">
            <a:avLst/>
          </a:prstGeom>
        </p:spPr>
      </p:pic>
    </p:spTree>
    <p:extLst>
      <p:ext uri="{BB962C8B-B14F-4D97-AF65-F5344CB8AC3E}">
        <p14:creationId xmlns:p14="http://schemas.microsoft.com/office/powerpoint/2010/main" val="246532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196947"/>
            <a:ext cx="8453535" cy="6049107"/>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Community</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pic>
        <p:nvPicPr>
          <p:cNvPr id="3" name="Picture 2">
            <a:extLst>
              <a:ext uri="{FF2B5EF4-FFF2-40B4-BE49-F238E27FC236}">
                <a16:creationId xmlns:a16="http://schemas.microsoft.com/office/drawing/2014/main" id="{1251DEC0-0F6C-3042-BA02-9AEAA2F09C8F}"/>
              </a:ext>
            </a:extLst>
          </p:cNvPr>
          <p:cNvPicPr>
            <a:picLocks noChangeAspect="1"/>
          </p:cNvPicPr>
          <p:nvPr/>
        </p:nvPicPr>
        <p:blipFill>
          <a:blip r:embed="rId3"/>
          <a:stretch>
            <a:fillRect/>
          </a:stretch>
        </p:blipFill>
        <p:spPr>
          <a:xfrm>
            <a:off x="397531" y="333992"/>
            <a:ext cx="8455868" cy="5637245"/>
          </a:xfrm>
          <a:prstGeom prst="rect">
            <a:avLst/>
          </a:prstGeom>
        </p:spPr>
      </p:pic>
    </p:spTree>
    <p:extLst>
      <p:ext uri="{BB962C8B-B14F-4D97-AF65-F5344CB8AC3E}">
        <p14:creationId xmlns:p14="http://schemas.microsoft.com/office/powerpoint/2010/main" val="1490811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pic>
        <p:nvPicPr>
          <p:cNvPr id="6" name="Picture 5">
            <a:extLst>
              <a:ext uri="{FF2B5EF4-FFF2-40B4-BE49-F238E27FC236}">
                <a16:creationId xmlns:a16="http://schemas.microsoft.com/office/drawing/2014/main" id="{95F69E61-5152-DC4A-8E96-1540C9945891}"/>
              </a:ext>
            </a:extLst>
          </p:cNvPr>
          <p:cNvPicPr>
            <a:picLocks noChangeAspect="1"/>
          </p:cNvPicPr>
          <p:nvPr/>
        </p:nvPicPr>
        <p:blipFill>
          <a:blip r:embed="rId3"/>
          <a:stretch>
            <a:fillRect/>
          </a:stretch>
        </p:blipFill>
        <p:spPr>
          <a:xfrm>
            <a:off x="286915" y="278008"/>
            <a:ext cx="8539844" cy="5693229"/>
          </a:xfrm>
          <a:prstGeom prst="rect">
            <a:avLst/>
          </a:prstGeom>
        </p:spPr>
      </p:pic>
    </p:spTree>
    <p:extLst>
      <p:ext uri="{BB962C8B-B14F-4D97-AF65-F5344CB8AC3E}">
        <p14:creationId xmlns:p14="http://schemas.microsoft.com/office/powerpoint/2010/main" val="372324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pic>
        <p:nvPicPr>
          <p:cNvPr id="3" name="Picture 2">
            <a:extLst>
              <a:ext uri="{FF2B5EF4-FFF2-40B4-BE49-F238E27FC236}">
                <a16:creationId xmlns:a16="http://schemas.microsoft.com/office/drawing/2014/main" id="{0BF73900-F22D-AF4B-8189-56F7F96BC206}"/>
              </a:ext>
            </a:extLst>
          </p:cNvPr>
          <p:cNvPicPr>
            <a:picLocks noChangeAspect="1"/>
          </p:cNvPicPr>
          <p:nvPr/>
        </p:nvPicPr>
        <p:blipFill>
          <a:blip r:embed="rId3"/>
          <a:stretch>
            <a:fillRect/>
          </a:stretch>
        </p:blipFill>
        <p:spPr>
          <a:xfrm>
            <a:off x="204107" y="147380"/>
            <a:ext cx="8735786" cy="5823857"/>
          </a:xfrm>
          <a:prstGeom prst="rect">
            <a:avLst/>
          </a:prstGeom>
        </p:spPr>
      </p:pic>
    </p:spTree>
    <p:extLst>
      <p:ext uri="{BB962C8B-B14F-4D97-AF65-F5344CB8AC3E}">
        <p14:creationId xmlns:p14="http://schemas.microsoft.com/office/powerpoint/2010/main" val="963101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pic>
        <p:nvPicPr>
          <p:cNvPr id="4" name="Picture 3">
            <a:extLst>
              <a:ext uri="{FF2B5EF4-FFF2-40B4-BE49-F238E27FC236}">
                <a16:creationId xmlns:a16="http://schemas.microsoft.com/office/drawing/2014/main" id="{1C094E3F-812F-B342-9841-8ABABE32D2FA}"/>
              </a:ext>
            </a:extLst>
          </p:cNvPr>
          <p:cNvPicPr>
            <a:picLocks noChangeAspect="1"/>
          </p:cNvPicPr>
          <p:nvPr/>
        </p:nvPicPr>
        <p:blipFill>
          <a:blip r:embed="rId3"/>
          <a:stretch>
            <a:fillRect/>
          </a:stretch>
        </p:blipFill>
        <p:spPr>
          <a:xfrm>
            <a:off x="559837" y="256592"/>
            <a:ext cx="8266922" cy="5511281"/>
          </a:xfrm>
          <a:prstGeom prst="rect">
            <a:avLst/>
          </a:prstGeom>
        </p:spPr>
      </p:pic>
    </p:spTree>
    <p:extLst>
      <p:ext uri="{BB962C8B-B14F-4D97-AF65-F5344CB8AC3E}">
        <p14:creationId xmlns:p14="http://schemas.microsoft.com/office/powerpoint/2010/main" val="1193013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21771A-9011-D847-8287-F2BB9776CBBD}"/>
              </a:ext>
            </a:extLst>
          </p:cNvPr>
          <p:cNvSpPr/>
          <p:nvPr/>
        </p:nvSpPr>
        <p:spPr>
          <a:xfrm>
            <a:off x="290601" y="5971237"/>
            <a:ext cx="8536158" cy="830997"/>
          </a:xfrm>
          <a:prstGeom prst="rect">
            <a:avLst/>
          </a:prstGeom>
        </p:spPr>
        <p:txBody>
          <a:bodyPr wrap="square">
            <a:spAutoFit/>
          </a:bodyPr>
          <a:lstStyle/>
          <a:p>
            <a:r>
              <a:rPr lang="en-AU" sz="2400" dirty="0">
                <a:solidFill>
                  <a:srgbClr val="FFFF00"/>
                </a:solidFill>
              </a:rPr>
              <a:t>6,864 archaeology journal articles published during 1998-2018, from Web of Science</a:t>
            </a:r>
            <a:endParaRPr lang="en-US" sz="2400" dirty="0"/>
          </a:p>
        </p:txBody>
      </p:sp>
      <p:pic>
        <p:nvPicPr>
          <p:cNvPr id="3" name="Picture 2">
            <a:extLst>
              <a:ext uri="{FF2B5EF4-FFF2-40B4-BE49-F238E27FC236}">
                <a16:creationId xmlns:a16="http://schemas.microsoft.com/office/drawing/2014/main" id="{C8CE1FD6-16BC-8B4C-B593-479FD8BA7C59}"/>
              </a:ext>
            </a:extLst>
          </p:cNvPr>
          <p:cNvPicPr>
            <a:picLocks noChangeAspect="1"/>
          </p:cNvPicPr>
          <p:nvPr/>
        </p:nvPicPr>
        <p:blipFill>
          <a:blip r:embed="rId3"/>
          <a:stretch>
            <a:fillRect/>
          </a:stretch>
        </p:blipFill>
        <p:spPr>
          <a:xfrm>
            <a:off x="317241" y="222025"/>
            <a:ext cx="8623818" cy="5749212"/>
          </a:xfrm>
          <a:prstGeom prst="rect">
            <a:avLst/>
          </a:prstGeom>
        </p:spPr>
      </p:pic>
    </p:spTree>
    <p:extLst>
      <p:ext uri="{BB962C8B-B14F-4D97-AF65-F5344CB8AC3E}">
        <p14:creationId xmlns:p14="http://schemas.microsoft.com/office/powerpoint/2010/main" val="2488389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0000"/>
            <a:ext cx="8640960" cy="584775"/>
          </a:xfrm>
          <a:prstGeom prst="rect">
            <a:avLst/>
          </a:prstGeom>
          <a:noFill/>
        </p:spPr>
        <p:txBody>
          <a:bodyPr wrap="square" rtlCol="0">
            <a:spAutoFit/>
          </a:bodyPr>
          <a:lstStyle/>
          <a:p>
            <a:r>
              <a:rPr lang="en-US" sz="3200" dirty="0">
                <a:solidFill>
                  <a:srgbClr val="FFFF00"/>
                </a:solidFill>
              </a:rPr>
              <a:t>Archaeology is not really a hard science. </a:t>
            </a:r>
          </a:p>
        </p:txBody>
      </p:sp>
      <p:pic>
        <p:nvPicPr>
          <p:cNvPr id="3" name="Picture 2" descr="E:\My Documents\My Papers\conferences\CSSS\CSSS_AU16_Packaging\figures\hey.png">
            <a:extLst>
              <a:ext uri="{FF2B5EF4-FFF2-40B4-BE49-F238E27FC236}">
                <a16:creationId xmlns:a16="http://schemas.microsoft.com/office/drawing/2014/main" id="{10042798-B0A0-E340-AA5D-5C763B990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04" y="633662"/>
            <a:ext cx="8706191" cy="47211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B6F98A-6D99-A54D-947D-DF57558B1211}"/>
              </a:ext>
            </a:extLst>
          </p:cNvPr>
          <p:cNvSpPr txBox="1"/>
          <p:nvPr/>
        </p:nvSpPr>
        <p:spPr>
          <a:xfrm>
            <a:off x="218904" y="2445603"/>
            <a:ext cx="1333449" cy="830997"/>
          </a:xfrm>
          <a:prstGeom prst="rect">
            <a:avLst/>
          </a:prstGeom>
          <a:solidFill>
            <a:schemeClr val="bg1"/>
          </a:solidFill>
        </p:spPr>
        <p:txBody>
          <a:bodyPr wrap="square" rtlCol="0">
            <a:spAutoFit/>
          </a:bodyPr>
          <a:lstStyle/>
          <a:p>
            <a:pPr algn="ctr"/>
            <a:r>
              <a:rPr lang="en-US" sz="2400" dirty="0"/>
              <a:t>Bigness of data</a:t>
            </a:r>
          </a:p>
        </p:txBody>
      </p:sp>
      <p:pic>
        <p:nvPicPr>
          <p:cNvPr id="7" name="Picture 6">
            <a:extLst>
              <a:ext uri="{FF2B5EF4-FFF2-40B4-BE49-F238E27FC236}">
                <a16:creationId xmlns:a16="http://schemas.microsoft.com/office/drawing/2014/main" id="{3D002199-E8C0-8447-B453-5F3292BC7CF8}"/>
              </a:ext>
            </a:extLst>
          </p:cNvPr>
          <p:cNvPicPr>
            <a:picLocks noChangeAspect="1"/>
          </p:cNvPicPr>
          <p:nvPr/>
        </p:nvPicPr>
        <p:blipFill>
          <a:blip r:embed="rId4"/>
          <a:stretch>
            <a:fillRect/>
          </a:stretch>
        </p:blipFill>
        <p:spPr>
          <a:xfrm>
            <a:off x="6000360" y="849562"/>
            <a:ext cx="2013339" cy="3408949"/>
          </a:xfrm>
          <a:prstGeom prst="rect">
            <a:avLst/>
          </a:prstGeom>
        </p:spPr>
      </p:pic>
      <p:sp>
        <p:nvSpPr>
          <p:cNvPr id="8" name="Rectangle 7">
            <a:extLst>
              <a:ext uri="{FF2B5EF4-FFF2-40B4-BE49-F238E27FC236}">
                <a16:creationId xmlns:a16="http://schemas.microsoft.com/office/drawing/2014/main" id="{4FCAB0EF-5F55-8E4E-BA45-B4429997E77A}"/>
              </a:ext>
            </a:extLst>
          </p:cNvPr>
          <p:cNvSpPr/>
          <p:nvPr/>
        </p:nvSpPr>
        <p:spPr>
          <a:xfrm>
            <a:off x="238998" y="5568564"/>
            <a:ext cx="9018816" cy="1077218"/>
          </a:xfrm>
          <a:prstGeom prst="rect">
            <a:avLst/>
          </a:prstGeom>
        </p:spPr>
        <p:txBody>
          <a:bodyPr wrap="none">
            <a:spAutoFit/>
          </a:bodyPr>
          <a:lstStyle/>
          <a:p>
            <a:r>
              <a:rPr lang="en-US" sz="3200" dirty="0">
                <a:solidFill>
                  <a:srgbClr val="FFFF00"/>
                </a:solidFill>
              </a:rPr>
              <a:t>Big data may never be a big part of archaeology.</a:t>
            </a:r>
          </a:p>
          <a:p>
            <a:r>
              <a:rPr lang="en-US" sz="3200" dirty="0">
                <a:solidFill>
                  <a:srgbClr val="FFFF00"/>
                </a:solidFill>
              </a:rPr>
              <a:t>So how can we expect to benefit from it?</a:t>
            </a:r>
            <a:endParaRPr lang="en-US" sz="3200" dirty="0"/>
          </a:p>
        </p:txBody>
      </p:sp>
    </p:spTree>
    <p:extLst>
      <p:ext uri="{BB962C8B-B14F-4D97-AF65-F5344CB8AC3E}">
        <p14:creationId xmlns:p14="http://schemas.microsoft.com/office/powerpoint/2010/main" val="3014726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2313" y="4406900"/>
            <a:ext cx="7772400" cy="13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16"/>
          <p:cNvSpPr txBox="1">
            <a:spLocks noGrp="1"/>
          </p:cNvSpPr>
          <p:nvPr>
            <p:ph type="body" idx="1"/>
          </p:nvPr>
        </p:nvSpPr>
        <p:spPr>
          <a:xfrm>
            <a:off x="722313" y="4698191"/>
            <a:ext cx="7772400" cy="1500300"/>
          </a:xfrm>
          <a:prstGeom prst="rect">
            <a:avLst/>
          </a:prstGeom>
        </p:spPr>
        <p:txBody>
          <a:bodyPr spcFirstLastPara="1" wrap="square" lIns="91425" tIns="91425" rIns="91425" bIns="91425" anchor="b" anchorCtr="0">
            <a:noAutofit/>
          </a:bodyPr>
          <a:lstStyle/>
          <a:p>
            <a:pPr marL="0" lvl="0" indent="0" algn="ctr" rtl="0">
              <a:spcBef>
                <a:spcPts val="400"/>
              </a:spcBef>
              <a:spcAft>
                <a:spcPts val="0"/>
              </a:spcAft>
              <a:buNone/>
            </a:pPr>
            <a:r>
              <a:rPr lang="en-AU" sz="9600" b="1" dirty="0">
                <a:solidFill>
                  <a:schemeClr val="bg1"/>
                </a:solidFill>
                <a:latin typeface="Rockwell Extra Bold" panose="02060603020205020403" pitchFamily="18" charset="77"/>
                <a:ea typeface="Montserrat"/>
                <a:cs typeface="Montserrat"/>
                <a:sym typeface="Montserrat"/>
              </a:rPr>
              <a:t>Tool-driven change</a:t>
            </a:r>
          </a:p>
          <a:p>
            <a:pPr marL="0" lvl="0" indent="0" algn="ctr" rtl="0">
              <a:spcBef>
                <a:spcPts val="400"/>
              </a:spcBef>
              <a:spcAft>
                <a:spcPts val="0"/>
              </a:spcAft>
              <a:buNone/>
            </a:pPr>
            <a:endParaRPr sz="7200" b="1" dirty="0">
              <a:solidFill>
                <a:srgbClr val="FFFF00"/>
              </a:solidFill>
              <a:latin typeface="Rockwell Extra Bold" panose="02060603020205020403" pitchFamily="18" charset="77"/>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144966" y="74348"/>
            <a:ext cx="8854068" cy="11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AU" dirty="0">
                <a:solidFill>
                  <a:srgbClr val="FFFF00"/>
                </a:solidFill>
                <a:latin typeface="+mn-lt"/>
                <a:ea typeface="Montserrat"/>
                <a:cs typeface="Montserrat"/>
                <a:sym typeface="Montserrat"/>
              </a:rPr>
              <a:t>What’s the cause of revolutions in science?</a:t>
            </a:r>
            <a:endParaRPr dirty="0">
              <a:solidFill>
                <a:srgbClr val="FFFF00"/>
              </a:solidFill>
              <a:latin typeface="+mn-lt"/>
              <a:ea typeface="Montserrat"/>
              <a:cs typeface="Montserrat"/>
              <a:sym typeface="Montserrat"/>
            </a:endParaRPr>
          </a:p>
        </p:txBody>
      </p:sp>
      <p:sp>
        <p:nvSpPr>
          <p:cNvPr id="97" name="Google Shape;97;p14"/>
          <p:cNvSpPr txBox="1">
            <a:spLocks noGrp="1"/>
          </p:cNvSpPr>
          <p:nvPr>
            <p:ph type="body" idx="1"/>
          </p:nvPr>
        </p:nvSpPr>
        <p:spPr>
          <a:xfrm>
            <a:off x="685800" y="1156012"/>
            <a:ext cx="3810000" cy="4114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en-AU" sz="4000" b="1" dirty="0">
                <a:solidFill>
                  <a:srgbClr val="FFFF00"/>
                </a:solidFill>
                <a:latin typeface="+mn-lt"/>
                <a:ea typeface="Montserrat"/>
                <a:cs typeface="Montserrat"/>
                <a:sym typeface="Montserrat"/>
              </a:rPr>
              <a:t>Idea-driven (</a:t>
            </a:r>
            <a:r>
              <a:rPr lang="en-AU" sz="4000" dirty="0">
                <a:solidFill>
                  <a:srgbClr val="FFFF00"/>
                </a:solidFill>
                <a:latin typeface="+mn-lt"/>
                <a:ea typeface="Montserrat"/>
                <a:cs typeface="Montserrat"/>
                <a:sym typeface="Montserrat"/>
              </a:rPr>
              <a:t>Kuhn 1962)</a:t>
            </a:r>
          </a:p>
          <a:p>
            <a:pPr marL="0" lvl="0" indent="0" algn="l" rtl="0">
              <a:spcBef>
                <a:spcPts val="560"/>
              </a:spcBef>
              <a:spcAft>
                <a:spcPts val="0"/>
              </a:spcAft>
              <a:buNone/>
            </a:pPr>
            <a:endParaRPr lang="en-AU" dirty="0">
              <a:solidFill>
                <a:srgbClr val="FFFF00"/>
              </a:solidFill>
              <a:latin typeface="+mn-lt"/>
              <a:ea typeface="Montserrat"/>
              <a:cs typeface="Montserrat"/>
              <a:sym typeface="Montserrat"/>
            </a:endParaRPr>
          </a:p>
          <a:p>
            <a:pPr marL="0" lvl="0" indent="0" algn="l" rtl="0">
              <a:spcBef>
                <a:spcPts val="560"/>
              </a:spcBef>
              <a:spcAft>
                <a:spcPts val="0"/>
              </a:spcAft>
              <a:buNone/>
            </a:pPr>
            <a:r>
              <a:rPr lang="en-AU" dirty="0">
                <a:solidFill>
                  <a:srgbClr val="FFFF00"/>
                </a:solidFill>
                <a:latin typeface="+mn-lt"/>
                <a:ea typeface="Montserrat"/>
                <a:cs typeface="Montserrat"/>
                <a:sym typeface="Montserrat"/>
              </a:rPr>
              <a:t>“normal science” punctuated by “revolutions”</a:t>
            </a:r>
          </a:p>
          <a:p>
            <a:pPr marL="0" lvl="0" indent="0" algn="l" rtl="0">
              <a:spcBef>
                <a:spcPts val="560"/>
              </a:spcBef>
              <a:spcAft>
                <a:spcPts val="0"/>
              </a:spcAft>
              <a:buNone/>
            </a:pPr>
            <a:endParaRPr lang="en-AU" dirty="0">
              <a:solidFill>
                <a:srgbClr val="FFFF00"/>
              </a:solidFill>
              <a:latin typeface="+mn-lt"/>
              <a:ea typeface="Montserrat"/>
              <a:cs typeface="Montserrat"/>
              <a:sym typeface="Montserrat"/>
            </a:endParaRPr>
          </a:p>
          <a:p>
            <a:pPr marL="0" lvl="0" indent="0" algn="l" rtl="0">
              <a:spcBef>
                <a:spcPts val="560"/>
              </a:spcBef>
              <a:spcAft>
                <a:spcPts val="0"/>
              </a:spcAft>
              <a:buNone/>
            </a:pPr>
            <a:r>
              <a:rPr lang="en-AU" dirty="0">
                <a:solidFill>
                  <a:srgbClr val="FFFF00"/>
                </a:solidFill>
                <a:latin typeface="+mn-lt"/>
                <a:ea typeface="Montserrat"/>
                <a:cs typeface="Montserrat"/>
                <a:sym typeface="Montserrat"/>
              </a:rPr>
              <a:t>These create a completely different view / way of doing things </a:t>
            </a:r>
            <a:endParaRPr dirty="0">
              <a:solidFill>
                <a:srgbClr val="FFFF00"/>
              </a:solidFill>
              <a:latin typeface="+mn-lt"/>
              <a:ea typeface="Montserrat"/>
              <a:cs typeface="Montserrat"/>
              <a:sym typeface="Montserrat"/>
            </a:endParaRPr>
          </a:p>
        </p:txBody>
      </p:sp>
      <p:sp>
        <p:nvSpPr>
          <p:cNvPr id="98" name="Google Shape;98;p14"/>
          <p:cNvSpPr txBox="1">
            <a:spLocks noGrp="1"/>
          </p:cNvSpPr>
          <p:nvPr>
            <p:ph type="body" idx="2"/>
          </p:nvPr>
        </p:nvSpPr>
        <p:spPr>
          <a:xfrm>
            <a:off x="4648200" y="1156012"/>
            <a:ext cx="3810000" cy="4114800"/>
          </a:xfrm>
          <a:prstGeom prst="rect">
            <a:avLst/>
          </a:prstGeom>
        </p:spPr>
        <p:txBody>
          <a:bodyPr spcFirstLastPara="1" wrap="square" lIns="91425" tIns="91425" rIns="91425" bIns="91425" anchor="t" anchorCtr="0">
            <a:noAutofit/>
          </a:bodyPr>
          <a:lstStyle/>
          <a:p>
            <a:pPr marL="0" lvl="0" indent="0" algn="l" rtl="0">
              <a:spcBef>
                <a:spcPts val="560"/>
              </a:spcBef>
              <a:spcAft>
                <a:spcPts val="0"/>
              </a:spcAft>
              <a:buNone/>
            </a:pPr>
            <a:r>
              <a:rPr lang="en-AU" sz="4000" b="1" dirty="0">
                <a:solidFill>
                  <a:srgbClr val="FFFF00"/>
                </a:solidFill>
                <a:latin typeface="+mn-lt"/>
                <a:ea typeface="Montserrat"/>
                <a:cs typeface="Montserrat"/>
                <a:sym typeface="Montserrat"/>
              </a:rPr>
              <a:t>Tool-driven (</a:t>
            </a:r>
            <a:r>
              <a:rPr lang="en-AU" sz="4000" dirty="0" err="1">
                <a:solidFill>
                  <a:srgbClr val="FFFF00"/>
                </a:solidFill>
                <a:latin typeface="+mn-lt"/>
                <a:ea typeface="Montserrat"/>
                <a:cs typeface="Montserrat"/>
                <a:sym typeface="Montserrat"/>
              </a:rPr>
              <a:t>Galison</a:t>
            </a:r>
            <a:r>
              <a:rPr lang="en-AU" sz="4000" dirty="0">
                <a:solidFill>
                  <a:srgbClr val="FFFF00"/>
                </a:solidFill>
                <a:latin typeface="+mn-lt"/>
                <a:ea typeface="Montserrat"/>
                <a:cs typeface="Montserrat"/>
                <a:sym typeface="Montserrat"/>
              </a:rPr>
              <a:t> 1997)</a:t>
            </a:r>
          </a:p>
          <a:p>
            <a:pPr marL="50800" lvl="0" indent="0">
              <a:buClr>
                <a:srgbClr val="FFFF00"/>
              </a:buClr>
              <a:buNone/>
            </a:pPr>
            <a:endParaRPr lang="en-US" dirty="0">
              <a:solidFill>
                <a:srgbClr val="FFFF00"/>
              </a:solidFill>
              <a:latin typeface="+mn-lt"/>
              <a:ea typeface="Montserrat"/>
              <a:cs typeface="Montserrat"/>
              <a:sym typeface="Montserrat"/>
            </a:endParaRPr>
          </a:p>
          <a:p>
            <a:pPr marL="50800" lvl="0" indent="0">
              <a:buClr>
                <a:srgbClr val="FFFF00"/>
              </a:buClr>
              <a:buNone/>
            </a:pPr>
            <a:r>
              <a:rPr lang="en-US" dirty="0">
                <a:solidFill>
                  <a:srgbClr val="FFFF00"/>
                </a:solidFill>
                <a:latin typeface="+mn-lt"/>
                <a:ea typeface="Montserrat"/>
                <a:cs typeface="Montserrat"/>
                <a:sym typeface="Montserrat"/>
              </a:rPr>
              <a:t>Instrumentation is caught up in various power/knowledge relationships</a:t>
            </a:r>
          </a:p>
          <a:p>
            <a:pPr marL="50800" lvl="0" indent="0">
              <a:buClr>
                <a:srgbClr val="FFFF00"/>
              </a:buClr>
              <a:buNone/>
            </a:pPr>
            <a:endParaRPr lang="en-US" dirty="0">
              <a:solidFill>
                <a:srgbClr val="FFFF00"/>
              </a:solidFill>
              <a:latin typeface="+mn-lt"/>
              <a:ea typeface="Montserrat"/>
              <a:cs typeface="Montserrat"/>
              <a:sym typeface="Montserrat"/>
            </a:endParaRPr>
          </a:p>
          <a:p>
            <a:pPr marL="50800" lvl="0" indent="0">
              <a:buClr>
                <a:srgbClr val="FFFF00"/>
              </a:buClr>
              <a:buNone/>
            </a:pPr>
            <a:r>
              <a:rPr lang="en-US" dirty="0">
                <a:solidFill>
                  <a:srgbClr val="FFFF00"/>
                </a:solidFill>
                <a:latin typeface="+mn-lt"/>
                <a:ea typeface="Montserrat"/>
                <a:cs typeface="Montserrat"/>
                <a:sym typeface="Montserrat"/>
              </a:rPr>
              <a:t>Major changes in science occur with technological changes </a:t>
            </a:r>
            <a:endParaRPr dirty="0">
              <a:solidFill>
                <a:srgbClr val="FFFF00"/>
              </a:solidFill>
              <a:latin typeface="+mn-l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en Nevis Observat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449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59318" y="6535051"/>
            <a:ext cx="4572000" cy="261610"/>
          </a:xfrm>
          <a:prstGeom prst="rect">
            <a:avLst/>
          </a:prstGeom>
        </p:spPr>
        <p:txBody>
          <a:bodyPr>
            <a:spAutoFit/>
          </a:bodyPr>
          <a:lstStyle/>
          <a:p>
            <a:r>
              <a:rPr lang="en-AU" sz="1100" dirty="0">
                <a:solidFill>
                  <a:schemeClr val="bg2">
                    <a:lumMod val="75000"/>
                  </a:schemeClr>
                </a:solidFill>
              </a:rPr>
              <a:t>http://ben-nevis.com/information/history/observatory/observatory.php</a:t>
            </a:r>
          </a:p>
        </p:txBody>
      </p:sp>
    </p:spTree>
    <p:extLst>
      <p:ext uri="{BB962C8B-B14F-4D97-AF65-F5344CB8AC3E}">
        <p14:creationId xmlns:p14="http://schemas.microsoft.com/office/powerpoint/2010/main" val="1449026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544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6577912"/>
            <a:ext cx="4572000" cy="215444"/>
          </a:xfrm>
          <a:prstGeom prst="rect">
            <a:avLst/>
          </a:prstGeom>
        </p:spPr>
        <p:txBody>
          <a:bodyPr>
            <a:spAutoFit/>
          </a:bodyPr>
          <a:lstStyle/>
          <a:p>
            <a:r>
              <a:rPr lang="en-AU" sz="800" dirty="0"/>
              <a:t>http://www-outreach.phy.cam.ac.uk/camphy/museum/area2/images/cabinet1_2.jpg</a:t>
            </a:r>
          </a:p>
        </p:txBody>
      </p:sp>
    </p:spTree>
    <p:extLst>
      <p:ext uri="{BB962C8B-B14F-4D97-AF65-F5344CB8AC3E}">
        <p14:creationId xmlns:p14="http://schemas.microsoft.com/office/powerpoint/2010/main" val="95432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337625"/>
            <a:ext cx="8453535" cy="5922498"/>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Data Science </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extLst>
      <p:ext uri="{BB962C8B-B14F-4D97-AF65-F5344CB8AC3E}">
        <p14:creationId xmlns:p14="http://schemas.microsoft.com/office/powerpoint/2010/main" val="2443657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ABED24-F40F-F84F-A07A-5594B5DCD08F}"/>
              </a:ext>
            </a:extLst>
          </p:cNvPr>
          <p:cNvSpPr/>
          <p:nvPr/>
        </p:nvSpPr>
        <p:spPr>
          <a:xfrm>
            <a:off x="390293" y="151180"/>
            <a:ext cx="8530683" cy="6093976"/>
          </a:xfrm>
          <a:prstGeom prst="rect">
            <a:avLst/>
          </a:prstGeom>
        </p:spPr>
        <p:txBody>
          <a:bodyPr wrap="square">
            <a:spAutoFit/>
          </a:bodyPr>
          <a:lstStyle/>
          <a:p>
            <a:pPr>
              <a:buClr>
                <a:srgbClr val="FFFF00"/>
              </a:buClr>
            </a:pPr>
            <a:r>
              <a:rPr lang="en-US" sz="6500" dirty="0">
                <a:solidFill>
                  <a:srgbClr val="FFFF00"/>
                </a:solidFill>
              </a:rPr>
              <a:t>Physics and Archaeology are distant, but what about about tool-driven changes in a softer science, like Ecology?</a:t>
            </a:r>
          </a:p>
        </p:txBody>
      </p:sp>
    </p:spTree>
    <p:extLst>
      <p:ext uri="{BB962C8B-B14F-4D97-AF65-F5344CB8AC3E}">
        <p14:creationId xmlns:p14="http://schemas.microsoft.com/office/powerpoint/2010/main" val="2497616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ABED24-F40F-F84F-A07A-5594B5DCD08F}"/>
              </a:ext>
            </a:extLst>
          </p:cNvPr>
          <p:cNvSpPr/>
          <p:nvPr/>
        </p:nvSpPr>
        <p:spPr>
          <a:xfrm>
            <a:off x="156117" y="151180"/>
            <a:ext cx="8842917" cy="6401753"/>
          </a:xfrm>
          <a:prstGeom prst="rect">
            <a:avLst/>
          </a:prstGeom>
        </p:spPr>
        <p:txBody>
          <a:bodyPr wrap="square">
            <a:spAutoFit/>
          </a:bodyPr>
          <a:lstStyle/>
          <a:p>
            <a:pPr>
              <a:buClr>
                <a:srgbClr val="FFFF00"/>
              </a:buClr>
            </a:pPr>
            <a:r>
              <a:rPr lang="en-US" sz="2000" dirty="0" err="1">
                <a:solidFill>
                  <a:srgbClr val="FFFF00"/>
                </a:solidFill>
              </a:rPr>
              <a:t>Touchon</a:t>
            </a:r>
            <a:r>
              <a:rPr lang="en-US" sz="2000" dirty="0">
                <a:solidFill>
                  <a:srgbClr val="FFFF00"/>
                </a:solidFill>
              </a:rPr>
              <a:t>, J. C., and M. W. McCoy. 2016. The mismatch between current statistical practice and doctoral training in ecology. </a:t>
            </a:r>
            <a:r>
              <a:rPr lang="en-US" sz="2000" i="1" dirty="0">
                <a:solidFill>
                  <a:srgbClr val="FFFF00"/>
                </a:solidFill>
              </a:rPr>
              <a:t>Ecosphere</a:t>
            </a:r>
            <a:r>
              <a:rPr lang="en-US" sz="2000" dirty="0">
                <a:solidFill>
                  <a:srgbClr val="FFFF00"/>
                </a:solidFill>
              </a:rPr>
              <a:t> 7:e01394.</a:t>
            </a:r>
          </a:p>
          <a:p>
            <a:pPr marL="342900" indent="-342900">
              <a:buClr>
                <a:srgbClr val="FFFF00"/>
              </a:buClr>
              <a:buFont typeface="Arial" panose="020B0604020202020204" pitchFamily="34" charset="0"/>
              <a:buChar char="•"/>
            </a:pPr>
            <a:endParaRPr lang="en-US" sz="2800" dirty="0">
              <a:solidFill>
                <a:srgbClr val="FFFF00"/>
              </a:solidFill>
            </a:endParaRPr>
          </a:p>
          <a:p>
            <a:pPr marL="342900" indent="-342900">
              <a:buClr>
                <a:srgbClr val="FFFF00"/>
              </a:buClr>
              <a:buFont typeface="Arial" panose="020B0604020202020204" pitchFamily="34" charset="0"/>
              <a:buChar char="•"/>
            </a:pPr>
            <a:r>
              <a:rPr lang="en-US" sz="3800" dirty="0">
                <a:solidFill>
                  <a:srgbClr val="FFFF00"/>
                </a:solidFill>
              </a:rPr>
              <a:t>Evaluated changes in statistics used by ecologists by searching 20,000 published articles in ecology from 1990 to 2013</a:t>
            </a:r>
          </a:p>
          <a:p>
            <a:pPr marL="342900" indent="-342900">
              <a:buClr>
                <a:srgbClr val="FFFF00"/>
              </a:buClr>
              <a:buFont typeface="Arial" panose="020B0604020202020204" pitchFamily="34" charset="0"/>
              <a:buChar char="•"/>
            </a:pPr>
            <a:r>
              <a:rPr lang="en-US" sz="3800" dirty="0">
                <a:solidFill>
                  <a:srgbClr val="FFFF00"/>
                </a:solidFill>
              </a:rPr>
              <a:t>A rise in complex and computationally intensive statistical techniques such as mixed effects models and Bayesian statistics and a decline in reliance on approaches such as ANOVA or t-tests. </a:t>
            </a:r>
          </a:p>
        </p:txBody>
      </p:sp>
    </p:spTree>
    <p:extLst>
      <p:ext uri="{BB962C8B-B14F-4D97-AF65-F5344CB8AC3E}">
        <p14:creationId xmlns:p14="http://schemas.microsoft.com/office/powerpoint/2010/main" val="1282136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ABED24-F40F-F84F-A07A-5594B5DCD08F}"/>
              </a:ext>
            </a:extLst>
          </p:cNvPr>
          <p:cNvSpPr/>
          <p:nvPr/>
        </p:nvSpPr>
        <p:spPr>
          <a:xfrm>
            <a:off x="401446" y="151180"/>
            <a:ext cx="8341113" cy="6740307"/>
          </a:xfrm>
          <a:prstGeom prst="rect">
            <a:avLst/>
          </a:prstGeom>
        </p:spPr>
        <p:txBody>
          <a:bodyPr wrap="square">
            <a:spAutoFit/>
          </a:bodyPr>
          <a:lstStyle/>
          <a:p>
            <a:pPr>
              <a:buClr>
                <a:srgbClr val="FFFF00"/>
              </a:buClr>
            </a:pPr>
            <a:r>
              <a:rPr lang="en-US" sz="2000" dirty="0" err="1">
                <a:solidFill>
                  <a:srgbClr val="FFFF00"/>
                </a:solidFill>
              </a:rPr>
              <a:t>Touchon</a:t>
            </a:r>
            <a:r>
              <a:rPr lang="en-US" sz="2000" dirty="0">
                <a:solidFill>
                  <a:srgbClr val="FFFF00"/>
                </a:solidFill>
              </a:rPr>
              <a:t> and McCoy. 2016.  explain the changes they observed in the use of statistics in ecology as a result of:</a:t>
            </a:r>
          </a:p>
          <a:p>
            <a:pPr>
              <a:buClr>
                <a:srgbClr val="FFFF00"/>
              </a:buClr>
            </a:pPr>
            <a:endParaRPr lang="en-US" sz="2800" dirty="0">
              <a:solidFill>
                <a:srgbClr val="FFFF00"/>
              </a:solidFill>
            </a:endParaRPr>
          </a:p>
          <a:p>
            <a:pPr marL="457200" indent="-457200">
              <a:buClr>
                <a:srgbClr val="FFFF00"/>
              </a:buClr>
              <a:buFont typeface="+mj-lt"/>
              <a:buAutoNum type="arabicPeriod"/>
            </a:pPr>
            <a:r>
              <a:rPr lang="en-US" sz="2800" dirty="0">
                <a:solidFill>
                  <a:srgbClr val="FFFF00"/>
                </a:solidFill>
              </a:rPr>
              <a:t>Data loggers, GPS trackers, remote sensing, and crowd sourcing, greatly increasing </a:t>
            </a:r>
            <a:r>
              <a:rPr lang="en-US" sz="2800" dirty="0">
                <a:solidFill>
                  <a:schemeClr val="bg1"/>
                </a:solidFill>
              </a:rPr>
              <a:t>the rate of data collection</a:t>
            </a:r>
          </a:p>
          <a:p>
            <a:pPr marL="457200" indent="-457200">
              <a:buClr>
                <a:srgbClr val="FFFF00"/>
              </a:buClr>
              <a:buFont typeface="+mj-lt"/>
              <a:buAutoNum type="arabicPeriod"/>
            </a:pPr>
            <a:r>
              <a:rPr lang="en-US" sz="2800" dirty="0">
                <a:solidFill>
                  <a:srgbClr val="FFFF00"/>
                </a:solidFill>
              </a:rPr>
              <a:t>Increases in desktop and cluster </a:t>
            </a:r>
            <a:r>
              <a:rPr lang="en-US" sz="2800" dirty="0">
                <a:solidFill>
                  <a:schemeClr val="bg1"/>
                </a:solidFill>
              </a:rPr>
              <a:t>computing power</a:t>
            </a:r>
            <a:r>
              <a:rPr lang="en-US" sz="2800" dirty="0">
                <a:solidFill>
                  <a:srgbClr val="FFFF00"/>
                </a:solidFill>
              </a:rPr>
              <a:t> making complex analytical processes faster and more convenient </a:t>
            </a:r>
          </a:p>
          <a:p>
            <a:pPr marL="457200" indent="-457200">
              <a:buClr>
                <a:srgbClr val="FFFF00"/>
              </a:buClr>
              <a:buFont typeface="+mj-lt"/>
              <a:buAutoNum type="arabicPeriod"/>
            </a:pPr>
            <a:r>
              <a:rPr lang="en-US" sz="2800" dirty="0">
                <a:solidFill>
                  <a:srgbClr val="FFFF00"/>
                </a:solidFill>
              </a:rPr>
              <a:t>Free, open source and easily extensible </a:t>
            </a:r>
            <a:r>
              <a:rPr lang="en-US" sz="2800" dirty="0">
                <a:solidFill>
                  <a:schemeClr val="bg1"/>
                </a:solidFill>
              </a:rPr>
              <a:t>software</a:t>
            </a:r>
            <a:r>
              <a:rPr lang="en-US" sz="2800" dirty="0">
                <a:solidFill>
                  <a:srgbClr val="FFFF00"/>
                </a:solidFill>
              </a:rPr>
              <a:t> for data analysis and </a:t>
            </a:r>
            <a:r>
              <a:rPr lang="en-US" sz="2800" dirty="0" err="1">
                <a:solidFill>
                  <a:srgbClr val="FFFF00"/>
                </a:solidFill>
              </a:rPr>
              <a:t>visualisation</a:t>
            </a:r>
            <a:r>
              <a:rPr lang="en-US" sz="2800" dirty="0">
                <a:solidFill>
                  <a:srgbClr val="FFFF00"/>
                </a:solidFill>
              </a:rPr>
              <a:t>, such as R, allows new methods to spread quickly via online fora and social media. </a:t>
            </a:r>
          </a:p>
          <a:p>
            <a:pPr marL="457200" indent="-457200">
              <a:buClr>
                <a:srgbClr val="FFFF00"/>
              </a:buClr>
              <a:buFont typeface="+mj-lt"/>
              <a:buAutoNum type="arabicPeriod"/>
            </a:pPr>
            <a:r>
              <a:rPr lang="en-US" sz="2800" dirty="0">
                <a:solidFill>
                  <a:schemeClr val="bg1"/>
                </a:solidFill>
              </a:rPr>
              <a:t>Books</a:t>
            </a:r>
            <a:r>
              <a:rPr lang="en-US" sz="2800" dirty="0">
                <a:solidFill>
                  <a:srgbClr val="FFFF00"/>
                </a:solidFill>
              </a:rPr>
              <a:t> and papers that have strongly influenced the way many ecologists think about data analysis</a:t>
            </a:r>
          </a:p>
        </p:txBody>
      </p:sp>
    </p:spTree>
    <p:extLst>
      <p:ext uri="{BB962C8B-B14F-4D97-AF65-F5344CB8AC3E}">
        <p14:creationId xmlns:p14="http://schemas.microsoft.com/office/powerpoint/2010/main" val="30148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ABED24-F40F-F84F-A07A-5594B5DCD08F}"/>
              </a:ext>
            </a:extLst>
          </p:cNvPr>
          <p:cNvSpPr/>
          <p:nvPr/>
        </p:nvSpPr>
        <p:spPr>
          <a:xfrm>
            <a:off x="401446" y="151180"/>
            <a:ext cx="8341113" cy="6740307"/>
          </a:xfrm>
          <a:prstGeom prst="rect">
            <a:avLst/>
          </a:prstGeom>
        </p:spPr>
        <p:txBody>
          <a:bodyPr wrap="square">
            <a:spAutoFit/>
          </a:bodyPr>
          <a:lstStyle/>
          <a:p>
            <a:pPr>
              <a:buClr>
                <a:srgbClr val="FFFF00"/>
              </a:buClr>
            </a:pPr>
            <a:r>
              <a:rPr lang="en-US" sz="2000" dirty="0" err="1">
                <a:solidFill>
                  <a:srgbClr val="FFFF00"/>
                </a:solidFill>
              </a:rPr>
              <a:t>Touchon</a:t>
            </a:r>
            <a:r>
              <a:rPr lang="en-US" sz="2000" dirty="0">
                <a:solidFill>
                  <a:srgbClr val="FFFF00"/>
                </a:solidFill>
              </a:rPr>
              <a:t> and McCoy. 2016.  explain the changes they observed in the use of statistics in ecology as a result of:</a:t>
            </a:r>
          </a:p>
          <a:p>
            <a:pPr>
              <a:buClr>
                <a:srgbClr val="FFFF00"/>
              </a:buClr>
            </a:pPr>
            <a:endParaRPr lang="en-US" sz="2800" dirty="0">
              <a:solidFill>
                <a:srgbClr val="FFFF00"/>
              </a:solidFill>
            </a:endParaRPr>
          </a:p>
          <a:p>
            <a:pPr marL="457200" indent="-457200">
              <a:buClr>
                <a:srgbClr val="FFFF00"/>
              </a:buClr>
              <a:buFont typeface="+mj-lt"/>
              <a:buAutoNum type="arabicPeriod"/>
            </a:pPr>
            <a:r>
              <a:rPr lang="en-US" sz="2800" dirty="0">
                <a:solidFill>
                  <a:srgbClr val="FFFF00"/>
                </a:solidFill>
              </a:rPr>
              <a:t>Data loggers, GPS trackers, remote sensing, and crowd sourcing, greatly increasing </a:t>
            </a:r>
            <a:r>
              <a:rPr lang="en-US" sz="2800" dirty="0">
                <a:solidFill>
                  <a:schemeClr val="bg1"/>
                </a:solidFill>
              </a:rPr>
              <a:t>the rate of data collection</a:t>
            </a:r>
          </a:p>
          <a:p>
            <a:pPr marL="457200" indent="-457200">
              <a:buClr>
                <a:srgbClr val="FFFF00"/>
              </a:buClr>
              <a:buFont typeface="+mj-lt"/>
              <a:buAutoNum type="arabicPeriod"/>
            </a:pPr>
            <a:r>
              <a:rPr lang="en-US" sz="2800" dirty="0">
                <a:solidFill>
                  <a:srgbClr val="FFFF00"/>
                </a:solidFill>
              </a:rPr>
              <a:t>Increases in desktop and cluster </a:t>
            </a:r>
            <a:r>
              <a:rPr lang="en-US" sz="2800" dirty="0">
                <a:solidFill>
                  <a:schemeClr val="bg1"/>
                </a:solidFill>
              </a:rPr>
              <a:t>computing power</a:t>
            </a:r>
            <a:r>
              <a:rPr lang="en-US" sz="2800" dirty="0">
                <a:solidFill>
                  <a:srgbClr val="FFFF00"/>
                </a:solidFill>
              </a:rPr>
              <a:t> making complex analytical processes faster and more convenient </a:t>
            </a:r>
          </a:p>
          <a:p>
            <a:pPr marL="457200" indent="-457200">
              <a:buClr>
                <a:srgbClr val="FFFF00"/>
              </a:buClr>
              <a:buFont typeface="+mj-lt"/>
              <a:buAutoNum type="arabicPeriod"/>
            </a:pPr>
            <a:r>
              <a:rPr lang="en-US" sz="2800" dirty="0">
                <a:solidFill>
                  <a:srgbClr val="FFFF00"/>
                </a:solidFill>
              </a:rPr>
              <a:t>Free, open source and easily extensible </a:t>
            </a:r>
            <a:r>
              <a:rPr lang="en-US" sz="2800" dirty="0">
                <a:solidFill>
                  <a:schemeClr val="bg1"/>
                </a:solidFill>
              </a:rPr>
              <a:t>software</a:t>
            </a:r>
            <a:r>
              <a:rPr lang="en-US" sz="2800" dirty="0">
                <a:solidFill>
                  <a:srgbClr val="FFFF00"/>
                </a:solidFill>
              </a:rPr>
              <a:t> for data analysis and </a:t>
            </a:r>
            <a:r>
              <a:rPr lang="en-US" sz="2800" dirty="0" err="1">
                <a:solidFill>
                  <a:srgbClr val="FFFF00"/>
                </a:solidFill>
              </a:rPr>
              <a:t>visualisation</a:t>
            </a:r>
            <a:r>
              <a:rPr lang="en-US" sz="2800" dirty="0">
                <a:solidFill>
                  <a:srgbClr val="FFFF00"/>
                </a:solidFill>
              </a:rPr>
              <a:t>, such as R, allows new methods to spread quickly via online fora and social media. </a:t>
            </a:r>
          </a:p>
          <a:p>
            <a:pPr marL="457200" indent="-457200">
              <a:buClr>
                <a:srgbClr val="FFFF00"/>
              </a:buClr>
              <a:buFont typeface="+mj-lt"/>
              <a:buAutoNum type="arabicPeriod"/>
            </a:pPr>
            <a:r>
              <a:rPr lang="en-US" sz="2800" dirty="0">
                <a:solidFill>
                  <a:schemeClr val="bg1"/>
                </a:solidFill>
              </a:rPr>
              <a:t>Books</a:t>
            </a:r>
            <a:r>
              <a:rPr lang="en-US" sz="2800" dirty="0">
                <a:solidFill>
                  <a:srgbClr val="FFFF00"/>
                </a:solidFill>
              </a:rPr>
              <a:t> and papers that have strongly influenced the way many ecologists think about data analysis</a:t>
            </a:r>
          </a:p>
        </p:txBody>
      </p:sp>
      <p:sp>
        <p:nvSpPr>
          <p:cNvPr id="3" name="Rectangle 2">
            <a:extLst>
              <a:ext uri="{FF2B5EF4-FFF2-40B4-BE49-F238E27FC236}">
                <a16:creationId xmlns:a16="http://schemas.microsoft.com/office/drawing/2014/main" id="{88FDE1A3-481E-9D4B-BAD6-8BEEB23D1774}"/>
              </a:ext>
            </a:extLst>
          </p:cNvPr>
          <p:cNvSpPr/>
          <p:nvPr/>
        </p:nvSpPr>
        <p:spPr>
          <a:xfrm>
            <a:off x="-144966" y="0"/>
            <a:ext cx="9701561" cy="3824868"/>
          </a:xfrm>
          <a:prstGeom prst="rect">
            <a:avLst/>
          </a:prstGeom>
          <a:solidFill>
            <a:srgbClr val="0D0D0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37837D-F099-4547-975A-55980344D6A1}"/>
              </a:ext>
            </a:extLst>
          </p:cNvPr>
          <p:cNvSpPr/>
          <p:nvPr/>
        </p:nvSpPr>
        <p:spPr>
          <a:xfrm>
            <a:off x="-144967" y="5519852"/>
            <a:ext cx="9701561" cy="1992351"/>
          </a:xfrm>
          <a:prstGeom prst="rect">
            <a:avLst/>
          </a:prstGeom>
          <a:solidFill>
            <a:srgbClr val="0D0D0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341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E1A35-1C6A-5C49-B48B-886DA50E5FE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78E3AE5-D77E-C94E-99D4-5CFE6D669A2E}"/>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E62E1AC0-049A-5045-8081-D1B75B9556F8}"/>
              </a:ext>
            </a:extLst>
          </p:cNvPr>
          <p:cNvPicPr>
            <a:picLocks noChangeAspect="1"/>
          </p:cNvPicPr>
          <p:nvPr/>
        </p:nvPicPr>
        <p:blipFill>
          <a:blip r:embed="rId3"/>
          <a:stretch>
            <a:fillRect/>
          </a:stretch>
        </p:blipFill>
        <p:spPr>
          <a:xfrm>
            <a:off x="0" y="1702110"/>
            <a:ext cx="9144000" cy="5080000"/>
          </a:xfrm>
          <a:prstGeom prst="rect">
            <a:avLst/>
          </a:prstGeom>
        </p:spPr>
      </p:pic>
      <p:pic>
        <p:nvPicPr>
          <p:cNvPr id="9" name="Picture 2">
            <a:extLst>
              <a:ext uri="{FF2B5EF4-FFF2-40B4-BE49-F238E27FC236}">
                <a16:creationId xmlns:a16="http://schemas.microsoft.com/office/drawing/2014/main" id="{B345DD80-6ECE-664D-AD9C-D2E8A0338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9" y="340035"/>
            <a:ext cx="1554339" cy="1204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a:extLst>
              <a:ext uri="{FF2B5EF4-FFF2-40B4-BE49-F238E27FC236}">
                <a16:creationId xmlns:a16="http://schemas.microsoft.com/office/drawing/2014/main" id="{729BF095-8B42-B345-9D75-9F14972714AA}"/>
              </a:ext>
            </a:extLst>
          </p:cNvPr>
          <p:cNvSpPr/>
          <p:nvPr/>
        </p:nvSpPr>
        <p:spPr>
          <a:xfrm>
            <a:off x="2766650" y="75890"/>
            <a:ext cx="6219695" cy="1384995"/>
          </a:xfrm>
          <a:prstGeom prst="rect">
            <a:avLst/>
          </a:prstGeom>
        </p:spPr>
        <p:txBody>
          <a:bodyPr wrap="square">
            <a:spAutoFit/>
          </a:bodyPr>
          <a:lstStyle/>
          <a:p>
            <a:r>
              <a:rPr lang="en-US" sz="2800" dirty="0">
                <a:solidFill>
                  <a:srgbClr val="FFFF00"/>
                </a:solidFill>
              </a:rPr>
              <a:t>R is a free and open source programming language that is widely used in many research communities</a:t>
            </a:r>
            <a:endParaRPr lang="en-US" sz="2800" dirty="0"/>
          </a:p>
        </p:txBody>
      </p:sp>
      <p:pic>
        <p:nvPicPr>
          <p:cNvPr id="7" name="Picture 4">
            <a:extLst>
              <a:ext uri="{FF2B5EF4-FFF2-40B4-BE49-F238E27FC236}">
                <a16:creationId xmlns:a16="http://schemas.microsoft.com/office/drawing/2014/main" id="{22C91AAA-604D-E74C-89E7-2E6CC21168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242" y="4451504"/>
            <a:ext cx="2325665" cy="13988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a:extLst>
              <a:ext uri="{FF2B5EF4-FFF2-40B4-BE49-F238E27FC236}">
                <a16:creationId xmlns:a16="http://schemas.microsoft.com/office/drawing/2014/main" id="{2568EB0C-1A8E-AB44-A69C-A8FB9795316C}"/>
              </a:ext>
            </a:extLst>
          </p:cNvPr>
          <p:cNvSpPr/>
          <p:nvPr/>
        </p:nvSpPr>
        <p:spPr>
          <a:xfrm>
            <a:off x="6383242" y="5887163"/>
            <a:ext cx="2325665" cy="646331"/>
          </a:xfrm>
          <a:prstGeom prst="rect">
            <a:avLst/>
          </a:prstGeom>
        </p:spPr>
        <p:txBody>
          <a:bodyPr wrap="square">
            <a:spAutoFit/>
          </a:bodyPr>
          <a:lstStyle/>
          <a:p>
            <a:r>
              <a:rPr lang="en-US" sz="1200" dirty="0">
                <a:solidFill>
                  <a:srgbClr val="1C1D1E"/>
                </a:solidFill>
                <a:latin typeface="+mn-lt"/>
              </a:rPr>
              <a:t>Lai et al. 2019: 60 k articles in 30 main ecology journals from 2008 to 2017</a:t>
            </a:r>
            <a:endParaRPr lang="en-US" sz="1200" dirty="0">
              <a:latin typeface="+mn-lt"/>
            </a:endParaRPr>
          </a:p>
        </p:txBody>
      </p:sp>
    </p:spTree>
    <p:extLst>
      <p:ext uri="{BB962C8B-B14F-4D97-AF65-F5344CB8AC3E}">
        <p14:creationId xmlns:p14="http://schemas.microsoft.com/office/powerpoint/2010/main" val="606570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ABED24-F40F-F84F-A07A-5594B5DCD08F}"/>
              </a:ext>
            </a:extLst>
          </p:cNvPr>
          <p:cNvSpPr/>
          <p:nvPr/>
        </p:nvSpPr>
        <p:spPr>
          <a:xfrm>
            <a:off x="111512" y="151180"/>
            <a:ext cx="8898673" cy="6555641"/>
          </a:xfrm>
          <a:prstGeom prst="rect">
            <a:avLst/>
          </a:prstGeom>
        </p:spPr>
        <p:txBody>
          <a:bodyPr wrap="square">
            <a:spAutoFit/>
          </a:bodyPr>
          <a:lstStyle/>
          <a:p>
            <a:pPr>
              <a:buClr>
                <a:srgbClr val="FFFF00"/>
              </a:buClr>
            </a:pPr>
            <a:r>
              <a:rPr lang="en-US" sz="6000" dirty="0">
                <a:solidFill>
                  <a:srgbClr val="FFFF00"/>
                </a:solidFill>
              </a:rPr>
              <a:t>Perhaps we can see a trace of a tool-driven change related to Big Data in Ecology</a:t>
            </a:r>
          </a:p>
          <a:p>
            <a:pPr>
              <a:buClr>
                <a:srgbClr val="FFFF00"/>
              </a:buClr>
            </a:pPr>
            <a:endParaRPr lang="en-US" sz="6000" dirty="0">
              <a:solidFill>
                <a:srgbClr val="FFFF00"/>
              </a:solidFill>
            </a:endParaRPr>
          </a:p>
          <a:p>
            <a:pPr>
              <a:buClr>
                <a:srgbClr val="FFFF00"/>
              </a:buClr>
            </a:pPr>
            <a:r>
              <a:rPr lang="en-US" sz="6000" dirty="0">
                <a:solidFill>
                  <a:srgbClr val="FFFF00"/>
                </a:solidFill>
              </a:rPr>
              <a:t>How about archaeology?</a:t>
            </a:r>
          </a:p>
          <a:p>
            <a:pPr>
              <a:buClr>
                <a:srgbClr val="FFFF00"/>
              </a:buClr>
            </a:pPr>
            <a:endParaRPr lang="en-US" sz="6000" dirty="0">
              <a:solidFill>
                <a:srgbClr val="FFFF00"/>
              </a:solidFill>
            </a:endParaRPr>
          </a:p>
        </p:txBody>
      </p:sp>
    </p:spTree>
    <p:extLst>
      <p:ext uri="{BB962C8B-B14F-4D97-AF65-F5344CB8AC3E}">
        <p14:creationId xmlns:p14="http://schemas.microsoft.com/office/powerpoint/2010/main" val="587279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722313" y="4406900"/>
            <a:ext cx="7772400" cy="13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17"/>
          <p:cNvSpPr txBox="1">
            <a:spLocks noGrp="1"/>
          </p:cNvSpPr>
          <p:nvPr>
            <p:ph type="body" idx="1"/>
          </p:nvPr>
        </p:nvSpPr>
        <p:spPr>
          <a:xfrm>
            <a:off x="298580" y="3410565"/>
            <a:ext cx="8640147" cy="1500300"/>
          </a:xfrm>
          <a:prstGeom prst="rect">
            <a:avLst/>
          </a:prstGeom>
        </p:spPr>
        <p:txBody>
          <a:bodyPr spcFirstLastPara="1" wrap="square" lIns="91425" tIns="91425" rIns="91425" bIns="91425" anchor="b" anchorCtr="0">
            <a:noAutofit/>
          </a:bodyPr>
          <a:lstStyle/>
          <a:p>
            <a:pPr marL="0" lvl="0" indent="0" algn="ctr" rtl="0">
              <a:spcBef>
                <a:spcPts val="400"/>
              </a:spcBef>
              <a:spcAft>
                <a:spcPts val="0"/>
              </a:spcAft>
              <a:buNone/>
            </a:pPr>
            <a:r>
              <a:rPr lang="en-AU" sz="8000" b="1" dirty="0">
                <a:solidFill>
                  <a:schemeClr val="bg1"/>
                </a:solidFill>
                <a:latin typeface="Rockwell Extra Bold" panose="02060603020205020403" pitchFamily="18" charset="77"/>
                <a:ea typeface="Montserrat"/>
                <a:cs typeface="Montserrat"/>
                <a:sym typeface="Montserrat"/>
              </a:rPr>
              <a:t>Tool-driven change in archaeology</a:t>
            </a:r>
            <a:endParaRPr sz="8000" b="1" dirty="0">
              <a:solidFill>
                <a:schemeClr val="bg1"/>
              </a:solidFill>
              <a:latin typeface="Rockwell Extra Bold" panose="02060603020205020403" pitchFamily="18" charset="77"/>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9167"/>
          <a:stretch/>
        </p:blipFill>
        <p:spPr>
          <a:xfrm>
            <a:off x="1295039" y="-27385"/>
            <a:ext cx="7848962" cy="5937755"/>
          </a:xfrm>
          <a:prstGeom prst="rect">
            <a:avLst/>
          </a:prstGeom>
        </p:spPr>
      </p:pic>
      <p:pic>
        <p:nvPicPr>
          <p:cNvPr id="2" name="Picture 6" descr="http://floasche.files.wordpress.com/2013/03/cover-am-ant-7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77" y="3717032"/>
            <a:ext cx="1531472" cy="22322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9512" y="5988428"/>
            <a:ext cx="8964488" cy="707886"/>
          </a:xfrm>
          <a:prstGeom prst="rect">
            <a:avLst/>
          </a:prstGeom>
        </p:spPr>
        <p:txBody>
          <a:bodyPr wrap="square">
            <a:spAutoFit/>
          </a:bodyPr>
          <a:lstStyle/>
          <a:p>
            <a:r>
              <a:rPr lang="en-AU" sz="2000" dirty="0">
                <a:solidFill>
                  <a:srgbClr val="FFFF00"/>
                </a:solidFill>
              </a:rPr>
              <a:t>Looking back, we see a turn from typological analyses of pottery to work on population-level </a:t>
            </a:r>
            <a:r>
              <a:rPr lang="en-AU" sz="2000" dirty="0" err="1">
                <a:solidFill>
                  <a:srgbClr val="FFFF00"/>
                </a:solidFill>
              </a:rPr>
              <a:t>behaviors</a:t>
            </a:r>
            <a:r>
              <a:rPr lang="en-AU" sz="2000" dirty="0">
                <a:solidFill>
                  <a:srgbClr val="FFFF00"/>
                </a:solidFill>
              </a:rPr>
              <a:t> and settlement patterns in archaeology</a:t>
            </a:r>
          </a:p>
        </p:txBody>
      </p:sp>
    </p:spTree>
    <p:extLst>
      <p:ext uri="{BB962C8B-B14F-4D97-AF65-F5344CB8AC3E}">
        <p14:creationId xmlns:p14="http://schemas.microsoft.com/office/powerpoint/2010/main" val="1292455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654F-7C2D-FF45-8657-2D03561BB5A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9777122-288F-AE48-B222-4A14F8F63045}"/>
              </a:ext>
            </a:extLst>
          </p:cNvPr>
          <p:cNvSpPr>
            <a:spLocks noGrp="1"/>
          </p:cNvSpPr>
          <p:nvPr>
            <p:ph type="subTitle" idx="1"/>
          </p:nvPr>
        </p:nvSpPr>
        <p:spPr/>
        <p:txBody>
          <a:bodyPr/>
          <a:lstStyle/>
          <a:p>
            <a:endParaRPr lang="en-US"/>
          </a:p>
        </p:txBody>
      </p:sp>
      <p:sp>
        <p:nvSpPr>
          <p:cNvPr id="14" name="Rectangle 13">
            <a:extLst>
              <a:ext uri="{FF2B5EF4-FFF2-40B4-BE49-F238E27FC236}">
                <a16:creationId xmlns:a16="http://schemas.microsoft.com/office/drawing/2014/main" id="{21124E84-7170-8E42-AC14-7A7FE67B5466}"/>
              </a:ext>
            </a:extLst>
          </p:cNvPr>
          <p:cNvSpPr/>
          <p:nvPr/>
        </p:nvSpPr>
        <p:spPr>
          <a:xfrm>
            <a:off x="179512" y="6003676"/>
            <a:ext cx="8964488" cy="646331"/>
          </a:xfrm>
          <a:prstGeom prst="rect">
            <a:avLst/>
          </a:prstGeom>
        </p:spPr>
        <p:txBody>
          <a:bodyPr wrap="square">
            <a:spAutoFit/>
          </a:bodyPr>
          <a:lstStyle/>
          <a:p>
            <a:pPr algn="ctr"/>
            <a:r>
              <a:rPr lang="en-AU" sz="3600" dirty="0">
                <a:solidFill>
                  <a:srgbClr val="FFFF00"/>
                </a:solidFill>
              </a:rPr>
              <a:t>Is a turn towards using R on the horizon?</a:t>
            </a:r>
          </a:p>
        </p:txBody>
      </p:sp>
      <p:pic>
        <p:nvPicPr>
          <p:cNvPr id="5" name="Picture 4">
            <a:extLst>
              <a:ext uri="{FF2B5EF4-FFF2-40B4-BE49-F238E27FC236}">
                <a16:creationId xmlns:a16="http://schemas.microsoft.com/office/drawing/2014/main" id="{A6B37C5E-7DE0-7B49-9B0D-CABC4FA0DF8F}"/>
              </a:ext>
            </a:extLst>
          </p:cNvPr>
          <p:cNvPicPr>
            <a:picLocks noChangeAspect="1"/>
          </p:cNvPicPr>
          <p:nvPr/>
        </p:nvPicPr>
        <p:blipFill>
          <a:blip r:embed="rId3"/>
          <a:stretch>
            <a:fillRect/>
          </a:stretch>
        </p:blipFill>
        <p:spPr>
          <a:xfrm>
            <a:off x="775555" y="174375"/>
            <a:ext cx="7772401" cy="5829301"/>
          </a:xfrm>
          <a:prstGeom prst="rect">
            <a:avLst/>
          </a:prstGeom>
        </p:spPr>
      </p:pic>
    </p:spTree>
    <p:extLst>
      <p:ext uri="{BB962C8B-B14F-4D97-AF65-F5344CB8AC3E}">
        <p14:creationId xmlns:p14="http://schemas.microsoft.com/office/powerpoint/2010/main" val="698783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777122-288F-AE48-B222-4A14F8F63045}"/>
              </a:ext>
            </a:extLst>
          </p:cNvPr>
          <p:cNvSpPr>
            <a:spLocks noGrp="1"/>
          </p:cNvSpPr>
          <p:nvPr>
            <p:ph type="subTitle" idx="1"/>
          </p:nvPr>
        </p:nvSpPr>
        <p:spPr/>
        <p:txBody>
          <a:bodyPr/>
          <a:lstStyle/>
          <a:p>
            <a:endParaRPr lang="en-US" dirty="0"/>
          </a:p>
        </p:txBody>
      </p:sp>
      <p:sp>
        <p:nvSpPr>
          <p:cNvPr id="14" name="Rectangle 13">
            <a:extLst>
              <a:ext uri="{FF2B5EF4-FFF2-40B4-BE49-F238E27FC236}">
                <a16:creationId xmlns:a16="http://schemas.microsoft.com/office/drawing/2014/main" id="{21124E84-7170-8E42-AC14-7A7FE67B5466}"/>
              </a:ext>
            </a:extLst>
          </p:cNvPr>
          <p:cNvSpPr/>
          <p:nvPr/>
        </p:nvSpPr>
        <p:spPr>
          <a:xfrm>
            <a:off x="179512" y="6003676"/>
            <a:ext cx="8964488" cy="646331"/>
          </a:xfrm>
          <a:prstGeom prst="rect">
            <a:avLst/>
          </a:prstGeom>
        </p:spPr>
        <p:txBody>
          <a:bodyPr wrap="square">
            <a:spAutoFit/>
          </a:bodyPr>
          <a:lstStyle/>
          <a:p>
            <a:pPr algn="ctr"/>
            <a:r>
              <a:rPr lang="en-AU" sz="3600" dirty="0">
                <a:solidFill>
                  <a:srgbClr val="FFFF00"/>
                </a:solidFill>
              </a:rPr>
              <a:t>Is a turn towards using R on the horizon?</a:t>
            </a:r>
          </a:p>
        </p:txBody>
      </p:sp>
      <p:pic>
        <p:nvPicPr>
          <p:cNvPr id="11" name="Picture 10">
            <a:extLst>
              <a:ext uri="{FF2B5EF4-FFF2-40B4-BE49-F238E27FC236}">
                <a16:creationId xmlns:a16="http://schemas.microsoft.com/office/drawing/2014/main" id="{E751EFFF-42FC-504B-B91E-729E16DF78BD}"/>
              </a:ext>
            </a:extLst>
          </p:cNvPr>
          <p:cNvPicPr>
            <a:picLocks noChangeAspect="1"/>
          </p:cNvPicPr>
          <p:nvPr/>
        </p:nvPicPr>
        <p:blipFill>
          <a:blip r:embed="rId2"/>
          <a:stretch>
            <a:fillRect/>
          </a:stretch>
        </p:blipFill>
        <p:spPr>
          <a:xfrm>
            <a:off x="116090" y="219375"/>
            <a:ext cx="6087880" cy="4565909"/>
          </a:xfrm>
          <a:prstGeom prst="rect">
            <a:avLst/>
          </a:prstGeom>
        </p:spPr>
      </p:pic>
      <p:pic>
        <p:nvPicPr>
          <p:cNvPr id="15" name="Picture 14">
            <a:extLst>
              <a:ext uri="{FF2B5EF4-FFF2-40B4-BE49-F238E27FC236}">
                <a16:creationId xmlns:a16="http://schemas.microsoft.com/office/drawing/2014/main" id="{F7D6AD6E-44AD-DD42-B819-E0F13EE4AF44}"/>
              </a:ext>
            </a:extLst>
          </p:cNvPr>
          <p:cNvPicPr>
            <a:picLocks noChangeAspect="1"/>
          </p:cNvPicPr>
          <p:nvPr/>
        </p:nvPicPr>
        <p:blipFill rotWithShape="1">
          <a:blip r:embed="rId3"/>
          <a:srcRect r="30000"/>
          <a:stretch/>
        </p:blipFill>
        <p:spPr>
          <a:xfrm>
            <a:off x="6247384" y="212658"/>
            <a:ext cx="2735849" cy="2778597"/>
          </a:xfrm>
          <a:prstGeom prst="rect">
            <a:avLst/>
          </a:prstGeom>
        </p:spPr>
      </p:pic>
      <p:pic>
        <p:nvPicPr>
          <p:cNvPr id="16" name="Picture 15">
            <a:extLst>
              <a:ext uri="{FF2B5EF4-FFF2-40B4-BE49-F238E27FC236}">
                <a16:creationId xmlns:a16="http://schemas.microsoft.com/office/drawing/2014/main" id="{13E78887-C8E3-E54C-AD09-E8EF683F63A3}"/>
              </a:ext>
            </a:extLst>
          </p:cNvPr>
          <p:cNvPicPr>
            <a:picLocks noChangeAspect="1"/>
          </p:cNvPicPr>
          <p:nvPr/>
        </p:nvPicPr>
        <p:blipFill>
          <a:blip r:embed="rId4"/>
          <a:stretch>
            <a:fillRect/>
          </a:stretch>
        </p:blipFill>
        <p:spPr>
          <a:xfrm>
            <a:off x="6247384" y="3043835"/>
            <a:ext cx="2769375" cy="1752600"/>
          </a:xfrm>
          <a:prstGeom prst="rect">
            <a:avLst/>
          </a:prstGeom>
        </p:spPr>
      </p:pic>
    </p:spTree>
    <p:extLst>
      <p:ext uri="{BB962C8B-B14F-4D97-AF65-F5344CB8AC3E}">
        <p14:creationId xmlns:p14="http://schemas.microsoft.com/office/powerpoint/2010/main" val="981964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txBox="1">
            <a:spLocks noGrp="1"/>
          </p:cNvSpPr>
          <p:nvPr>
            <p:ph type="body" idx="1"/>
          </p:nvPr>
        </p:nvSpPr>
        <p:spPr>
          <a:xfrm>
            <a:off x="317240" y="801858"/>
            <a:ext cx="8453535" cy="5795890"/>
          </a:xfrm>
          <a:prstGeom prst="rect">
            <a:avLst/>
          </a:prstGeom>
        </p:spPr>
        <p:txBody>
          <a:bodyPr spcFirstLastPara="1" wrap="square" lIns="91425" tIns="91425" rIns="91425" bIns="91425" anchor="ctr" anchorCtr="0">
            <a:noAutofit/>
          </a:bodyPr>
          <a:lstStyle/>
          <a:p>
            <a:pPr marL="0" lvl="0" indent="0" algn="ctr"/>
            <a:r>
              <a:rPr lang="en-AU" sz="8000" b="1" dirty="0">
                <a:solidFill>
                  <a:schemeClr val="bg1">
                    <a:lumMod val="95000"/>
                  </a:schemeClr>
                </a:solidFill>
                <a:latin typeface="Rockwell Extra Bold" panose="02060603020205020403" pitchFamily="18" charset="77"/>
                <a:ea typeface="Montserrat"/>
                <a:cs typeface="Montserrat"/>
                <a:sym typeface="Montserrat"/>
              </a:rPr>
              <a:t>Digital Heritage</a:t>
            </a:r>
            <a:endParaRPr sz="8000" b="1" dirty="0">
              <a:solidFill>
                <a:schemeClr val="bg1">
                  <a:lumMod val="95000"/>
                </a:schemeClr>
              </a:solidFill>
              <a:latin typeface="Rockwell Extra Bold" panose="02060603020205020403" pitchFamily="18" charset="77"/>
              <a:ea typeface="Montserrat"/>
              <a:cs typeface="Montserrat"/>
              <a:sym typeface="Montserrat"/>
            </a:endParaRPr>
          </a:p>
        </p:txBody>
      </p:sp>
    </p:spTree>
    <p:extLst>
      <p:ext uri="{BB962C8B-B14F-4D97-AF65-F5344CB8AC3E}">
        <p14:creationId xmlns:p14="http://schemas.microsoft.com/office/powerpoint/2010/main" val="853827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A37D-E9F7-5E41-878A-9FFAF6E2C34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1637439-AFE0-A44E-9D40-3D95E67146C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4D58A99-A5D3-CF46-8D7E-3503831C2DCC}"/>
              </a:ext>
            </a:extLst>
          </p:cNvPr>
          <p:cNvPicPr>
            <a:picLocks noChangeAspect="1"/>
          </p:cNvPicPr>
          <p:nvPr/>
        </p:nvPicPr>
        <p:blipFill>
          <a:blip r:embed="rId2"/>
          <a:stretch>
            <a:fillRect/>
          </a:stretch>
        </p:blipFill>
        <p:spPr>
          <a:xfrm>
            <a:off x="1523223" y="118967"/>
            <a:ext cx="6022910" cy="6022910"/>
          </a:xfrm>
          <a:prstGeom prst="rect">
            <a:avLst/>
          </a:prstGeom>
        </p:spPr>
      </p:pic>
      <p:sp>
        <p:nvSpPr>
          <p:cNvPr id="6" name="Rectangle 5">
            <a:extLst>
              <a:ext uri="{FF2B5EF4-FFF2-40B4-BE49-F238E27FC236}">
                <a16:creationId xmlns:a16="http://schemas.microsoft.com/office/drawing/2014/main" id="{866C92F9-9F37-B449-A673-242CAC708649}"/>
              </a:ext>
            </a:extLst>
          </p:cNvPr>
          <p:cNvSpPr/>
          <p:nvPr/>
        </p:nvSpPr>
        <p:spPr>
          <a:xfrm>
            <a:off x="179512" y="6152964"/>
            <a:ext cx="8964488" cy="646331"/>
          </a:xfrm>
          <a:prstGeom prst="rect">
            <a:avLst/>
          </a:prstGeom>
        </p:spPr>
        <p:txBody>
          <a:bodyPr wrap="square">
            <a:spAutoFit/>
          </a:bodyPr>
          <a:lstStyle/>
          <a:p>
            <a:pPr algn="ctr"/>
            <a:r>
              <a:rPr lang="en-AU" sz="3600" dirty="0">
                <a:solidFill>
                  <a:srgbClr val="FFFF00"/>
                </a:solidFill>
              </a:rPr>
              <a:t>How are archaeologists using R?</a:t>
            </a:r>
          </a:p>
        </p:txBody>
      </p:sp>
    </p:spTree>
    <p:extLst>
      <p:ext uri="{BB962C8B-B14F-4D97-AF65-F5344CB8AC3E}">
        <p14:creationId xmlns:p14="http://schemas.microsoft.com/office/powerpoint/2010/main" val="773901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9EE69-61B0-C44F-8158-EBBF2656DDF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504B8C-E19C-2244-8CF1-D03549F6A816}"/>
              </a:ext>
            </a:extLst>
          </p:cNvPr>
          <p:cNvSpPr>
            <a:spLocks noGrp="1"/>
          </p:cNvSpPr>
          <p:nvPr>
            <p:ph type="subTitle" idx="1"/>
          </p:nvPr>
        </p:nvSpPr>
        <p:spPr/>
        <p:txBody>
          <a:bodyPr/>
          <a:lstStyle/>
          <a:p>
            <a:endParaRPr lang="en-US"/>
          </a:p>
        </p:txBody>
      </p:sp>
      <p:sp>
        <p:nvSpPr>
          <p:cNvPr id="6" name="Rectangle 5">
            <a:extLst>
              <a:ext uri="{FF2B5EF4-FFF2-40B4-BE49-F238E27FC236}">
                <a16:creationId xmlns:a16="http://schemas.microsoft.com/office/drawing/2014/main" id="{78EDE053-367E-E647-A6C1-72F421656772}"/>
              </a:ext>
            </a:extLst>
          </p:cNvPr>
          <p:cNvSpPr/>
          <p:nvPr/>
        </p:nvSpPr>
        <p:spPr>
          <a:xfrm>
            <a:off x="179512" y="6152964"/>
            <a:ext cx="8964488" cy="646331"/>
          </a:xfrm>
          <a:prstGeom prst="rect">
            <a:avLst/>
          </a:prstGeom>
        </p:spPr>
        <p:txBody>
          <a:bodyPr wrap="square">
            <a:spAutoFit/>
          </a:bodyPr>
          <a:lstStyle/>
          <a:p>
            <a:pPr algn="ctr"/>
            <a:r>
              <a:rPr lang="en-AU" sz="3600" dirty="0">
                <a:solidFill>
                  <a:srgbClr val="FFFF00"/>
                </a:solidFill>
              </a:rPr>
              <a:t>Research done using R has more impact  </a:t>
            </a:r>
          </a:p>
        </p:txBody>
      </p:sp>
      <p:pic>
        <p:nvPicPr>
          <p:cNvPr id="7" name="Picture 6">
            <a:extLst>
              <a:ext uri="{FF2B5EF4-FFF2-40B4-BE49-F238E27FC236}">
                <a16:creationId xmlns:a16="http://schemas.microsoft.com/office/drawing/2014/main" id="{70352B03-CDBE-5341-9E50-68751912B4DC}"/>
              </a:ext>
            </a:extLst>
          </p:cNvPr>
          <p:cNvPicPr>
            <a:picLocks noChangeAspect="1"/>
          </p:cNvPicPr>
          <p:nvPr/>
        </p:nvPicPr>
        <p:blipFill>
          <a:blip r:embed="rId2"/>
          <a:stretch>
            <a:fillRect/>
          </a:stretch>
        </p:blipFill>
        <p:spPr>
          <a:xfrm>
            <a:off x="476714" y="58705"/>
            <a:ext cx="8190572" cy="6137728"/>
          </a:xfrm>
          <a:prstGeom prst="rect">
            <a:avLst/>
          </a:prstGeom>
        </p:spPr>
      </p:pic>
    </p:spTree>
    <p:extLst>
      <p:ext uri="{BB962C8B-B14F-4D97-AF65-F5344CB8AC3E}">
        <p14:creationId xmlns:p14="http://schemas.microsoft.com/office/powerpoint/2010/main" val="3947813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ABED24-F40F-F84F-A07A-5594B5DCD08F}"/>
              </a:ext>
            </a:extLst>
          </p:cNvPr>
          <p:cNvSpPr/>
          <p:nvPr/>
        </p:nvSpPr>
        <p:spPr>
          <a:xfrm>
            <a:off x="111512" y="151180"/>
            <a:ext cx="8898673" cy="6124754"/>
          </a:xfrm>
          <a:prstGeom prst="rect">
            <a:avLst/>
          </a:prstGeom>
        </p:spPr>
        <p:txBody>
          <a:bodyPr wrap="square">
            <a:spAutoFit/>
          </a:bodyPr>
          <a:lstStyle/>
          <a:p>
            <a:pPr>
              <a:buClr>
                <a:srgbClr val="FFFF00"/>
              </a:buClr>
            </a:pPr>
            <a:r>
              <a:rPr lang="en-US" sz="6000" dirty="0">
                <a:solidFill>
                  <a:srgbClr val="FFFF00"/>
                </a:solidFill>
              </a:rPr>
              <a:t>Archaeology may be at the start of a tool-driven change, analogous to what we’ve seen in Ecology.</a:t>
            </a:r>
          </a:p>
          <a:p>
            <a:pPr>
              <a:buClr>
                <a:srgbClr val="FFFF00"/>
              </a:buClr>
            </a:pPr>
            <a:endParaRPr lang="en-US" sz="6000" dirty="0">
              <a:solidFill>
                <a:srgbClr val="FFFF00"/>
              </a:solidFill>
            </a:endParaRPr>
          </a:p>
          <a:p>
            <a:pPr>
              <a:buClr>
                <a:srgbClr val="FFFF00"/>
              </a:buClr>
            </a:pPr>
            <a:r>
              <a:rPr lang="en-US" sz="3200" dirty="0">
                <a:solidFill>
                  <a:srgbClr val="FFFF00"/>
                </a:solidFill>
              </a:rPr>
              <a:t>But does Big Data have any potential directly?</a:t>
            </a:r>
          </a:p>
        </p:txBody>
      </p:sp>
    </p:spTree>
    <p:extLst>
      <p:ext uri="{BB962C8B-B14F-4D97-AF65-F5344CB8AC3E}">
        <p14:creationId xmlns:p14="http://schemas.microsoft.com/office/powerpoint/2010/main" val="2574533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22313" y="4406900"/>
            <a:ext cx="7772400" cy="13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8"/>
          <p:cNvSpPr txBox="1">
            <a:spLocks noGrp="1"/>
          </p:cNvSpPr>
          <p:nvPr>
            <p:ph type="body" idx="1"/>
          </p:nvPr>
        </p:nvSpPr>
        <p:spPr>
          <a:xfrm>
            <a:off x="354563" y="3644642"/>
            <a:ext cx="8528180" cy="1500300"/>
          </a:xfrm>
          <a:prstGeom prst="rect">
            <a:avLst/>
          </a:prstGeom>
        </p:spPr>
        <p:txBody>
          <a:bodyPr spcFirstLastPara="1" wrap="square" lIns="91425" tIns="91425" rIns="91425" bIns="91425" anchor="b" anchorCtr="0">
            <a:noAutofit/>
          </a:bodyPr>
          <a:lstStyle/>
          <a:p>
            <a:pPr marL="0" lvl="0" indent="0" algn="ctr" rtl="0">
              <a:spcBef>
                <a:spcPts val="400"/>
              </a:spcBef>
              <a:spcAft>
                <a:spcPts val="0"/>
              </a:spcAft>
              <a:buNone/>
            </a:pPr>
            <a:r>
              <a:rPr lang="en-AU" sz="7200" b="1" dirty="0">
                <a:solidFill>
                  <a:schemeClr val="bg1"/>
                </a:solidFill>
                <a:latin typeface="Rockwell Extra Bold" panose="02060603020205020403" pitchFamily="18" charset="77"/>
                <a:ea typeface="Montserrat"/>
                <a:cs typeface="Montserrat"/>
                <a:sym typeface="Montserrat"/>
              </a:rPr>
              <a:t>The disruptiveness of Big Data in Archaeology</a:t>
            </a:r>
            <a:endParaRPr sz="7200" b="1" dirty="0">
              <a:solidFill>
                <a:schemeClr val="bg1"/>
              </a:solidFill>
              <a:latin typeface="Rockwell Extra Bold" panose="02060603020205020403" pitchFamily="18" charset="77"/>
              <a:ea typeface="Montserrat"/>
              <a:cs typeface="Montserrat"/>
              <a:sym typeface="Montserrat"/>
            </a:endParaRPr>
          </a:p>
        </p:txBody>
      </p:sp>
    </p:spTree>
    <p:extLst>
      <p:ext uri="{BB962C8B-B14F-4D97-AF65-F5344CB8AC3E}">
        <p14:creationId xmlns:p14="http://schemas.microsoft.com/office/powerpoint/2010/main" val="4094264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4152F-F5E0-114E-B6D0-485CB30CE66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B262511-CFD2-8E45-A670-D50584B773F9}"/>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C72A05D-2A9B-6744-9C9A-84F50B185684}"/>
              </a:ext>
            </a:extLst>
          </p:cNvPr>
          <p:cNvPicPr>
            <a:picLocks noChangeAspect="1"/>
          </p:cNvPicPr>
          <p:nvPr/>
        </p:nvPicPr>
        <p:blipFill rotWithShape="1">
          <a:blip r:embed="rId2"/>
          <a:srcRect l="1963" t="12774" r="1963"/>
          <a:stretch/>
        </p:blipFill>
        <p:spPr>
          <a:xfrm>
            <a:off x="216025" y="1406262"/>
            <a:ext cx="8784976" cy="4259102"/>
          </a:xfrm>
          <a:prstGeom prst="rect">
            <a:avLst/>
          </a:prstGeom>
        </p:spPr>
      </p:pic>
      <p:sp>
        <p:nvSpPr>
          <p:cNvPr id="5" name="Rectangle 4">
            <a:extLst>
              <a:ext uri="{FF2B5EF4-FFF2-40B4-BE49-F238E27FC236}">
                <a16:creationId xmlns:a16="http://schemas.microsoft.com/office/drawing/2014/main" id="{360EE1AB-C619-1145-A5CF-AB738A1BC786}"/>
              </a:ext>
            </a:extLst>
          </p:cNvPr>
          <p:cNvSpPr/>
          <p:nvPr/>
        </p:nvSpPr>
        <p:spPr>
          <a:xfrm>
            <a:off x="36513" y="5768975"/>
            <a:ext cx="8964488" cy="646331"/>
          </a:xfrm>
          <a:prstGeom prst="rect">
            <a:avLst/>
          </a:prstGeom>
        </p:spPr>
        <p:txBody>
          <a:bodyPr wrap="square">
            <a:spAutoFit/>
          </a:bodyPr>
          <a:lstStyle/>
          <a:p>
            <a:r>
              <a:rPr lang="en-AU" sz="1800" dirty="0">
                <a:solidFill>
                  <a:srgbClr val="FFFF00"/>
                </a:solidFill>
              </a:rPr>
              <a:t>Funk, R and J. Owen-Smith (2017) </a:t>
            </a:r>
            <a:r>
              <a:rPr lang="en-US" sz="1800" dirty="0">
                <a:solidFill>
                  <a:srgbClr val="FFFF00"/>
                </a:solidFill>
              </a:rPr>
              <a:t>A Dynamic Network Measure of Technological Change. </a:t>
            </a:r>
            <a:r>
              <a:rPr lang="en-US" sz="1800" i="1" dirty="0">
                <a:solidFill>
                  <a:srgbClr val="FFFF00"/>
                </a:solidFill>
              </a:rPr>
              <a:t>Management Science 63(3): 791-817</a:t>
            </a:r>
            <a:r>
              <a:rPr lang="en-AU" sz="1800" dirty="0">
                <a:solidFill>
                  <a:srgbClr val="FFFF00"/>
                </a:solidFill>
              </a:rPr>
              <a:t>   </a:t>
            </a:r>
          </a:p>
        </p:txBody>
      </p:sp>
      <p:sp>
        <p:nvSpPr>
          <p:cNvPr id="7" name="Rectangle 6">
            <a:extLst>
              <a:ext uri="{FF2B5EF4-FFF2-40B4-BE49-F238E27FC236}">
                <a16:creationId xmlns:a16="http://schemas.microsoft.com/office/drawing/2014/main" id="{E681A30B-30DF-E345-8155-314F0D092DE1}"/>
              </a:ext>
            </a:extLst>
          </p:cNvPr>
          <p:cNvSpPr/>
          <p:nvPr/>
        </p:nvSpPr>
        <p:spPr>
          <a:xfrm>
            <a:off x="36513" y="147798"/>
            <a:ext cx="8964488" cy="1200329"/>
          </a:xfrm>
          <a:prstGeom prst="rect">
            <a:avLst/>
          </a:prstGeom>
        </p:spPr>
        <p:txBody>
          <a:bodyPr wrap="square">
            <a:spAutoFit/>
          </a:bodyPr>
          <a:lstStyle/>
          <a:p>
            <a:pPr algn="ctr"/>
            <a:r>
              <a:rPr lang="en-US" sz="3600" dirty="0">
                <a:solidFill>
                  <a:srgbClr val="FFFF00"/>
                </a:solidFill>
              </a:rPr>
              <a:t>A disruption index for identifying consolidating and destabilizing work </a:t>
            </a:r>
            <a:endParaRPr lang="en-AU" sz="3600" dirty="0">
              <a:solidFill>
                <a:srgbClr val="FFFF00"/>
              </a:solidFill>
            </a:endParaRPr>
          </a:p>
        </p:txBody>
      </p:sp>
    </p:spTree>
    <p:extLst>
      <p:ext uri="{BB962C8B-B14F-4D97-AF65-F5344CB8AC3E}">
        <p14:creationId xmlns:p14="http://schemas.microsoft.com/office/powerpoint/2010/main" val="364397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1741A-B58A-2446-A690-BCE3831590B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7119DF6-0F0C-854E-BC8E-0CBA742A04B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AF7A27B4-1837-474A-9487-79E16A7EE5F2}"/>
              </a:ext>
            </a:extLst>
          </p:cNvPr>
          <p:cNvPicPr>
            <a:picLocks noChangeAspect="1"/>
          </p:cNvPicPr>
          <p:nvPr/>
        </p:nvPicPr>
        <p:blipFill>
          <a:blip r:embed="rId2"/>
          <a:stretch>
            <a:fillRect/>
          </a:stretch>
        </p:blipFill>
        <p:spPr>
          <a:xfrm>
            <a:off x="0" y="571500"/>
            <a:ext cx="9144000" cy="5715000"/>
          </a:xfrm>
          <a:prstGeom prst="rect">
            <a:avLst/>
          </a:prstGeom>
        </p:spPr>
      </p:pic>
    </p:spTree>
    <p:extLst>
      <p:ext uri="{BB962C8B-B14F-4D97-AF65-F5344CB8AC3E}">
        <p14:creationId xmlns:p14="http://schemas.microsoft.com/office/powerpoint/2010/main" val="2970293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B5025-FCEC-C24F-A6FA-5B5205C857D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89D5C4-54D2-0849-A1F9-2983397DF75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4A44AB4-62D7-1646-94D4-BB62EFB8E3E4}"/>
              </a:ext>
            </a:extLst>
          </p:cNvPr>
          <p:cNvPicPr>
            <a:picLocks noChangeAspect="1"/>
          </p:cNvPicPr>
          <p:nvPr/>
        </p:nvPicPr>
        <p:blipFill>
          <a:blip r:embed="rId2"/>
          <a:stretch>
            <a:fillRect/>
          </a:stretch>
        </p:blipFill>
        <p:spPr>
          <a:xfrm>
            <a:off x="0" y="163285"/>
            <a:ext cx="9144000" cy="6531429"/>
          </a:xfrm>
          <a:prstGeom prst="rect">
            <a:avLst/>
          </a:prstGeom>
        </p:spPr>
      </p:pic>
    </p:spTree>
    <p:extLst>
      <p:ext uri="{BB962C8B-B14F-4D97-AF65-F5344CB8AC3E}">
        <p14:creationId xmlns:p14="http://schemas.microsoft.com/office/powerpoint/2010/main" val="1859713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B5025-FCEC-C24F-A6FA-5B5205C857D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89D5C4-54D2-0849-A1F9-2983397DF758}"/>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BE8B9309-0583-4542-8CE5-CB376E3D0925}"/>
              </a:ext>
            </a:extLst>
          </p:cNvPr>
          <p:cNvPicPr>
            <a:picLocks noChangeAspect="1"/>
          </p:cNvPicPr>
          <p:nvPr/>
        </p:nvPicPr>
        <p:blipFill>
          <a:blip r:embed="rId2"/>
          <a:stretch>
            <a:fillRect/>
          </a:stretch>
        </p:blipFill>
        <p:spPr>
          <a:xfrm>
            <a:off x="0" y="163285"/>
            <a:ext cx="9144000" cy="6531429"/>
          </a:xfrm>
          <a:prstGeom prst="rect">
            <a:avLst/>
          </a:prstGeom>
        </p:spPr>
      </p:pic>
    </p:spTree>
    <p:extLst>
      <p:ext uri="{BB962C8B-B14F-4D97-AF65-F5344CB8AC3E}">
        <p14:creationId xmlns:p14="http://schemas.microsoft.com/office/powerpoint/2010/main" val="205984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ABED24-F40F-F84F-A07A-5594B5DCD08F}"/>
              </a:ext>
            </a:extLst>
          </p:cNvPr>
          <p:cNvSpPr/>
          <p:nvPr/>
        </p:nvSpPr>
        <p:spPr>
          <a:xfrm>
            <a:off x="111512" y="151180"/>
            <a:ext cx="8898673" cy="5632311"/>
          </a:xfrm>
          <a:prstGeom prst="rect">
            <a:avLst/>
          </a:prstGeom>
        </p:spPr>
        <p:txBody>
          <a:bodyPr wrap="square">
            <a:spAutoFit/>
          </a:bodyPr>
          <a:lstStyle/>
          <a:p>
            <a:pPr>
              <a:buClr>
                <a:srgbClr val="FFFF00"/>
              </a:buClr>
            </a:pPr>
            <a:r>
              <a:rPr lang="en-US" sz="6000" dirty="0">
                <a:solidFill>
                  <a:srgbClr val="FFFF00"/>
                </a:solidFill>
              </a:rPr>
              <a:t>Remote sensing, GIS and computerized typologies are </a:t>
            </a:r>
            <a:br>
              <a:rPr lang="en-US" sz="6000" dirty="0">
                <a:solidFill>
                  <a:srgbClr val="FFFF00"/>
                </a:solidFill>
              </a:rPr>
            </a:br>
            <a:r>
              <a:rPr lang="en-US" sz="6000" dirty="0">
                <a:solidFill>
                  <a:srgbClr val="FFFF00"/>
                </a:solidFill>
              </a:rPr>
              <a:t>Big Data-</a:t>
            </a:r>
            <a:r>
              <a:rPr lang="en-US" sz="6000" dirty="0" err="1">
                <a:solidFill>
                  <a:srgbClr val="FFFF00"/>
                </a:solidFill>
              </a:rPr>
              <a:t>ish</a:t>
            </a:r>
            <a:r>
              <a:rPr lang="en-US" sz="6000" dirty="0">
                <a:solidFill>
                  <a:srgbClr val="FFFF00"/>
                </a:solidFill>
              </a:rPr>
              <a:t> work that has been disruptive in archaeology</a:t>
            </a:r>
          </a:p>
        </p:txBody>
      </p:sp>
    </p:spTree>
    <p:extLst>
      <p:ext uri="{BB962C8B-B14F-4D97-AF65-F5344CB8AC3E}">
        <p14:creationId xmlns:p14="http://schemas.microsoft.com/office/powerpoint/2010/main" val="3604009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marwick\Desktop\jump-of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263" y="1124744"/>
            <a:ext cx="8899400"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1AE9-0B53-6A45-92DD-E064C5134B5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22A8D90-3F31-4B40-871F-009EF3FE9C68}"/>
              </a:ext>
            </a:extLst>
          </p:cNvPr>
          <p:cNvSpPr>
            <a:spLocks noGrp="1"/>
          </p:cNvSpPr>
          <p:nvPr>
            <p:ph type="body" idx="1"/>
          </p:nvPr>
        </p:nvSpPr>
        <p:spPr/>
        <p:txBody>
          <a:bodyPr/>
          <a:lstStyle/>
          <a:p>
            <a:endParaRPr lang="en-US"/>
          </a:p>
        </p:txBody>
      </p:sp>
      <p:pic>
        <p:nvPicPr>
          <p:cNvPr id="4" name="Picture 2">
            <a:extLst>
              <a:ext uri="{FF2B5EF4-FFF2-40B4-BE49-F238E27FC236}">
                <a16:creationId xmlns:a16="http://schemas.microsoft.com/office/drawing/2014/main" id="{247DAF6D-5A56-364A-8AE7-F4DC1B6E08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73" t="13022" r="10835" b="12502"/>
          <a:stretch/>
        </p:blipFill>
        <p:spPr bwMode="auto">
          <a:xfrm>
            <a:off x="0" y="1006227"/>
            <a:ext cx="9209051" cy="470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4769E1D6-067B-F34D-8B4C-9A52B56E2E40}"/>
              </a:ext>
            </a:extLst>
          </p:cNvPr>
          <p:cNvSpPr/>
          <p:nvPr/>
        </p:nvSpPr>
        <p:spPr>
          <a:xfrm>
            <a:off x="32525" y="26733"/>
            <a:ext cx="8887540" cy="954107"/>
          </a:xfrm>
          <a:prstGeom prst="rect">
            <a:avLst/>
          </a:prstGeom>
        </p:spPr>
        <p:txBody>
          <a:bodyPr wrap="square">
            <a:spAutoFit/>
          </a:bodyPr>
          <a:lstStyle/>
          <a:p>
            <a:r>
              <a:rPr lang="en-AU" sz="2800" dirty="0">
                <a:solidFill>
                  <a:srgbClr val="FFFF00"/>
                </a:solidFill>
              </a:rPr>
              <a:t>The approaches for determining what is and is not a science, are themselves not very scientific</a:t>
            </a:r>
          </a:p>
        </p:txBody>
      </p:sp>
      <p:sp>
        <p:nvSpPr>
          <p:cNvPr id="6" name="Rectangle 5">
            <a:extLst>
              <a:ext uri="{FF2B5EF4-FFF2-40B4-BE49-F238E27FC236}">
                <a16:creationId xmlns:a16="http://schemas.microsoft.com/office/drawing/2014/main" id="{4880165D-03FB-6B47-9031-674A29024430}"/>
              </a:ext>
            </a:extLst>
          </p:cNvPr>
          <p:cNvSpPr/>
          <p:nvPr/>
        </p:nvSpPr>
        <p:spPr>
          <a:xfrm>
            <a:off x="32525" y="6587654"/>
            <a:ext cx="8887540" cy="184666"/>
          </a:xfrm>
          <a:prstGeom prst="rect">
            <a:avLst/>
          </a:prstGeom>
        </p:spPr>
        <p:txBody>
          <a:bodyPr wrap="square">
            <a:spAutoFit/>
          </a:bodyPr>
          <a:lstStyle/>
          <a:p>
            <a:r>
              <a:rPr lang="en-US" sz="600" dirty="0">
                <a:solidFill>
                  <a:srgbClr val="FFFF00"/>
                </a:solidFill>
              </a:rPr>
              <a:t>Fanelli, D., Pickett, C. L., Tilghman, S., Specht, H., </a:t>
            </a:r>
            <a:r>
              <a:rPr lang="en-US" sz="600" dirty="0" err="1">
                <a:solidFill>
                  <a:srgbClr val="FFFF00"/>
                </a:solidFill>
              </a:rPr>
              <a:t>Slavov</a:t>
            </a:r>
            <a:r>
              <a:rPr lang="en-US" sz="600" dirty="0">
                <a:solidFill>
                  <a:srgbClr val="FFFF00"/>
                </a:solidFill>
              </a:rPr>
              <a:t>, N., Leitner, P., ... &amp; Ross-Ibarra, J. (2018). A theory and methodology to quantify knowledge. </a:t>
            </a:r>
            <a:r>
              <a:rPr lang="en-US" sz="600" dirty="0" err="1">
                <a:solidFill>
                  <a:srgbClr val="FFFF00"/>
                </a:solidFill>
              </a:rPr>
              <a:t>PeerJ</a:t>
            </a:r>
            <a:r>
              <a:rPr lang="en-US" sz="600" dirty="0">
                <a:solidFill>
                  <a:srgbClr val="FFFF00"/>
                </a:solidFill>
              </a:rPr>
              <a:t> Preprints. </a:t>
            </a:r>
            <a:r>
              <a:rPr lang="en-US" sz="600" dirty="0">
                <a:solidFill>
                  <a:srgbClr val="FFFF00"/>
                </a:solidFill>
                <a:hlinkClick r:id="rId4"/>
              </a:rPr>
              <a:t>https://doi.org/10.7287/peerj.preprints.1968v5</a:t>
            </a:r>
            <a:r>
              <a:rPr lang="en-US" sz="600" dirty="0">
                <a:solidFill>
                  <a:srgbClr val="FFFF00"/>
                </a:solidFill>
              </a:rPr>
              <a:t> </a:t>
            </a:r>
          </a:p>
        </p:txBody>
      </p:sp>
      <p:sp>
        <p:nvSpPr>
          <p:cNvPr id="7" name="Rectangle 6">
            <a:extLst>
              <a:ext uri="{FF2B5EF4-FFF2-40B4-BE49-F238E27FC236}">
                <a16:creationId xmlns:a16="http://schemas.microsoft.com/office/drawing/2014/main" id="{8D9B28F2-0D88-F942-A6A9-55501BD26953}"/>
              </a:ext>
            </a:extLst>
          </p:cNvPr>
          <p:cNvSpPr/>
          <p:nvPr/>
        </p:nvSpPr>
        <p:spPr>
          <a:xfrm>
            <a:off x="321511" y="5660911"/>
            <a:ext cx="8887540" cy="954107"/>
          </a:xfrm>
          <a:prstGeom prst="rect">
            <a:avLst/>
          </a:prstGeom>
        </p:spPr>
        <p:txBody>
          <a:bodyPr wrap="square">
            <a:spAutoFit/>
          </a:bodyPr>
          <a:lstStyle/>
          <a:p>
            <a:r>
              <a:rPr lang="en-AU" sz="2800" dirty="0">
                <a:solidFill>
                  <a:srgbClr val="FFFF00"/>
                </a:solidFill>
              </a:rPr>
              <a:t>Cherry-picking isolated examples, uncontrolled, not empirical </a:t>
            </a:r>
          </a:p>
        </p:txBody>
      </p:sp>
    </p:spTree>
    <p:extLst>
      <p:ext uri="{BB962C8B-B14F-4D97-AF65-F5344CB8AC3E}">
        <p14:creationId xmlns:p14="http://schemas.microsoft.com/office/powerpoint/2010/main" val="4181575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22313" y="4406900"/>
            <a:ext cx="7772400" cy="13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8"/>
          <p:cNvSpPr txBox="1">
            <a:spLocks noGrp="1"/>
          </p:cNvSpPr>
          <p:nvPr>
            <p:ph type="body" idx="1"/>
          </p:nvPr>
        </p:nvSpPr>
        <p:spPr>
          <a:xfrm>
            <a:off x="-2" y="3308740"/>
            <a:ext cx="9088016" cy="1500300"/>
          </a:xfrm>
          <a:prstGeom prst="rect">
            <a:avLst/>
          </a:prstGeom>
        </p:spPr>
        <p:txBody>
          <a:bodyPr spcFirstLastPara="1" wrap="square" lIns="91425" tIns="91425" rIns="91425" bIns="91425" anchor="b" anchorCtr="0">
            <a:noAutofit/>
          </a:bodyPr>
          <a:lstStyle/>
          <a:p>
            <a:pPr marL="0" lvl="0" indent="0" algn="ctr" rtl="0">
              <a:spcBef>
                <a:spcPts val="400"/>
              </a:spcBef>
              <a:spcAft>
                <a:spcPts val="0"/>
              </a:spcAft>
              <a:buNone/>
            </a:pPr>
            <a:r>
              <a:rPr lang="en-AU" sz="8800" b="1" dirty="0">
                <a:solidFill>
                  <a:schemeClr val="bg1"/>
                </a:solidFill>
                <a:latin typeface="Rockwell Extra Bold" panose="02060603020205020403" pitchFamily="18" charset="77"/>
                <a:ea typeface="Montserrat"/>
                <a:cs typeface="Montserrat"/>
                <a:sym typeface="Montserrat"/>
              </a:rPr>
              <a:t>Big Data gives us  </a:t>
            </a:r>
          </a:p>
          <a:p>
            <a:pPr marL="0" lvl="0" indent="0" algn="ctr" rtl="0">
              <a:spcBef>
                <a:spcPts val="400"/>
              </a:spcBef>
              <a:spcAft>
                <a:spcPts val="0"/>
              </a:spcAft>
              <a:buNone/>
            </a:pPr>
            <a:r>
              <a:rPr lang="en-AU" sz="8800" b="1" dirty="0">
                <a:solidFill>
                  <a:schemeClr val="bg1"/>
                </a:solidFill>
                <a:latin typeface="Rockwell Extra Bold" panose="02060603020205020403" pitchFamily="18" charset="77"/>
                <a:ea typeface="Montserrat"/>
                <a:cs typeface="Montserrat"/>
                <a:sym typeface="Montserrat"/>
              </a:rPr>
              <a:t>Data Science</a:t>
            </a:r>
            <a:endParaRPr sz="8800" b="1" dirty="0">
              <a:solidFill>
                <a:schemeClr val="bg1"/>
              </a:solidFill>
              <a:latin typeface="Rockwell Extra Bold" panose="02060603020205020403" pitchFamily="18" charset="77"/>
              <a:ea typeface="Montserrat"/>
              <a:cs typeface="Montserrat"/>
              <a:sym typeface="Montserrat"/>
            </a:endParaRPr>
          </a:p>
        </p:txBody>
      </p:sp>
    </p:spTree>
    <p:extLst>
      <p:ext uri="{BB962C8B-B14F-4D97-AF65-F5344CB8AC3E}">
        <p14:creationId xmlns:p14="http://schemas.microsoft.com/office/powerpoint/2010/main" val="744514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21AC-8528-2F41-BCEA-E7D6113A4A1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135A5AB-AF97-534D-868A-9E7FC9EB71D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5477C0B-D2E2-AC48-B5D2-6C0A6C26E4A2}"/>
              </a:ext>
            </a:extLst>
          </p:cNvPr>
          <p:cNvPicPr>
            <a:picLocks noChangeAspect="1"/>
          </p:cNvPicPr>
          <p:nvPr/>
        </p:nvPicPr>
        <p:blipFill>
          <a:blip r:embed="rId2"/>
          <a:stretch>
            <a:fillRect/>
          </a:stretch>
        </p:blipFill>
        <p:spPr>
          <a:xfrm>
            <a:off x="215590" y="147946"/>
            <a:ext cx="8604766" cy="6453575"/>
          </a:xfrm>
          <a:prstGeom prst="rect">
            <a:avLst/>
          </a:prstGeom>
        </p:spPr>
      </p:pic>
    </p:spTree>
    <p:extLst>
      <p:ext uri="{BB962C8B-B14F-4D97-AF65-F5344CB8AC3E}">
        <p14:creationId xmlns:p14="http://schemas.microsoft.com/office/powerpoint/2010/main" val="401947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0D39-385C-6249-B949-6BD14DFDEE5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16B203-9AFF-3D4E-96B9-E82411D2B08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5619EBEF-F32C-0D45-AC24-B057937DC1AD}"/>
              </a:ext>
            </a:extLst>
          </p:cNvPr>
          <p:cNvPicPr>
            <a:picLocks noChangeAspect="1"/>
          </p:cNvPicPr>
          <p:nvPr/>
        </p:nvPicPr>
        <p:blipFill>
          <a:blip r:embed="rId3"/>
          <a:stretch>
            <a:fillRect/>
          </a:stretch>
        </p:blipFill>
        <p:spPr>
          <a:xfrm>
            <a:off x="586395" y="15874"/>
            <a:ext cx="8103724" cy="3268502"/>
          </a:xfrm>
          <a:prstGeom prst="rect">
            <a:avLst/>
          </a:prstGeom>
        </p:spPr>
      </p:pic>
      <p:pic>
        <p:nvPicPr>
          <p:cNvPr id="8" name="Picture 2" descr="E:\My Documents\My Papers\SAAAR\OSIG\Fig3.png">
            <a:extLst>
              <a:ext uri="{FF2B5EF4-FFF2-40B4-BE49-F238E27FC236}">
                <a16:creationId xmlns:a16="http://schemas.microsoft.com/office/drawing/2014/main" id="{5D16AD8A-A812-FC49-A078-B6CD822FF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395" y="3429000"/>
            <a:ext cx="8133674" cy="341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794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0D39-385C-6249-B949-6BD14DFDEE5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16B203-9AFF-3D4E-96B9-E82411D2B083}"/>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5AC31294-3E25-A947-9F13-5D4B2F806246}"/>
              </a:ext>
            </a:extLst>
          </p:cNvPr>
          <p:cNvPicPr>
            <a:picLocks noChangeAspect="1"/>
          </p:cNvPicPr>
          <p:nvPr/>
        </p:nvPicPr>
        <p:blipFill rotWithShape="1">
          <a:blip r:embed="rId3"/>
          <a:srcRect t="15965" b="5185"/>
          <a:stretch/>
        </p:blipFill>
        <p:spPr>
          <a:xfrm>
            <a:off x="4833257" y="3667437"/>
            <a:ext cx="3034782" cy="3190563"/>
          </a:xfrm>
          <a:prstGeom prst="rect">
            <a:avLst/>
          </a:prstGeom>
        </p:spPr>
      </p:pic>
      <p:pic>
        <p:nvPicPr>
          <p:cNvPr id="8" name="Picture 2" descr="E:\My Documents\My Papers\Journal of Archaeological Method and Theory\basic_computational_reproducibility\figures\Marwick_basic_computational_reproducibility_Fig_6.png">
            <a:extLst>
              <a:ext uri="{FF2B5EF4-FFF2-40B4-BE49-F238E27FC236}">
                <a16:creationId xmlns:a16="http://schemas.microsoft.com/office/drawing/2014/main" id="{ABEA8868-E35A-1B44-8BF7-CBC6123B4F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5961" y="91353"/>
            <a:ext cx="6592078" cy="35090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1986A24-03BB-B042-B1AD-0E8950B52CE0}"/>
              </a:ext>
            </a:extLst>
          </p:cNvPr>
          <p:cNvSpPr/>
          <p:nvPr/>
        </p:nvSpPr>
        <p:spPr>
          <a:xfrm>
            <a:off x="1275961" y="3667437"/>
            <a:ext cx="3461657" cy="3539430"/>
          </a:xfrm>
          <a:prstGeom prst="rect">
            <a:avLst/>
          </a:prstGeom>
        </p:spPr>
        <p:txBody>
          <a:bodyPr wrap="square">
            <a:spAutoFit/>
          </a:bodyPr>
          <a:lstStyle/>
          <a:p>
            <a:r>
              <a:rPr lang="en-US" sz="3200" dirty="0">
                <a:solidFill>
                  <a:srgbClr val="FFFF00"/>
                </a:solidFill>
              </a:rPr>
              <a:t>What are the implications for teaching, curriculum, and graduate programs?</a:t>
            </a:r>
          </a:p>
          <a:p>
            <a:endParaRPr lang="en-US" sz="3200" dirty="0"/>
          </a:p>
        </p:txBody>
      </p:sp>
      <p:sp>
        <p:nvSpPr>
          <p:cNvPr id="10" name="Rectangle 9">
            <a:extLst>
              <a:ext uri="{FF2B5EF4-FFF2-40B4-BE49-F238E27FC236}">
                <a16:creationId xmlns:a16="http://schemas.microsoft.com/office/drawing/2014/main" id="{4F2EACF9-7DB9-4542-B23C-8355832C39DD}"/>
              </a:ext>
            </a:extLst>
          </p:cNvPr>
          <p:cNvSpPr/>
          <p:nvPr/>
        </p:nvSpPr>
        <p:spPr>
          <a:xfrm>
            <a:off x="4833257" y="6596390"/>
            <a:ext cx="1609736" cy="261610"/>
          </a:xfrm>
          <a:prstGeom prst="rect">
            <a:avLst/>
          </a:prstGeom>
        </p:spPr>
        <p:txBody>
          <a:bodyPr wrap="none">
            <a:spAutoFit/>
          </a:bodyPr>
          <a:lstStyle/>
          <a:p>
            <a:r>
              <a:rPr lang="en-US" sz="1100" dirty="0"/>
              <a:t>Brittany Fiore-</a:t>
            </a:r>
            <a:r>
              <a:rPr lang="en-US" sz="1100" dirty="0" err="1"/>
              <a:t>Gartland</a:t>
            </a:r>
            <a:endParaRPr lang="en-US" sz="1100" dirty="0"/>
          </a:p>
        </p:txBody>
      </p:sp>
    </p:spTree>
    <p:extLst>
      <p:ext uri="{BB962C8B-B14F-4D97-AF65-F5344CB8AC3E}">
        <p14:creationId xmlns:p14="http://schemas.microsoft.com/office/powerpoint/2010/main" val="2605471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E83C-875E-9649-95F7-B7E19CF9E44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7D419B0-FFDB-6147-8260-24DB04BAEA9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F11F3A9-A996-634E-8778-3DA8E3D1FEE0}"/>
              </a:ext>
            </a:extLst>
          </p:cNvPr>
          <p:cNvPicPr>
            <a:picLocks noChangeAspect="1"/>
          </p:cNvPicPr>
          <p:nvPr/>
        </p:nvPicPr>
        <p:blipFill>
          <a:blip r:embed="rId2"/>
          <a:stretch>
            <a:fillRect/>
          </a:stretch>
        </p:blipFill>
        <p:spPr>
          <a:xfrm>
            <a:off x="1587500" y="546100"/>
            <a:ext cx="5969000" cy="5765800"/>
          </a:xfrm>
          <a:prstGeom prst="rect">
            <a:avLst/>
          </a:prstGeom>
        </p:spPr>
      </p:pic>
    </p:spTree>
    <p:extLst>
      <p:ext uri="{BB962C8B-B14F-4D97-AF65-F5344CB8AC3E}">
        <p14:creationId xmlns:p14="http://schemas.microsoft.com/office/powerpoint/2010/main" val="435099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B5CF-319D-7647-B830-B48F6BC35ED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91BCE19-C862-BF45-A872-D15D68879D0B}"/>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C424F028-7E47-D346-83F6-AC7115265AD9}"/>
              </a:ext>
            </a:extLst>
          </p:cNvPr>
          <p:cNvPicPr>
            <a:picLocks noChangeAspect="1"/>
          </p:cNvPicPr>
          <p:nvPr/>
        </p:nvPicPr>
        <p:blipFill rotWithShape="1">
          <a:blip r:embed="rId2"/>
          <a:srcRect t="5591" b="23539"/>
          <a:stretch/>
        </p:blipFill>
        <p:spPr>
          <a:xfrm>
            <a:off x="395868" y="48342"/>
            <a:ext cx="8352264" cy="3380658"/>
          </a:xfrm>
          <a:prstGeom prst="rect">
            <a:avLst/>
          </a:prstGeom>
        </p:spPr>
      </p:pic>
      <p:pic>
        <p:nvPicPr>
          <p:cNvPr id="5" name="Picture 4">
            <a:extLst>
              <a:ext uri="{FF2B5EF4-FFF2-40B4-BE49-F238E27FC236}">
                <a16:creationId xmlns:a16="http://schemas.microsoft.com/office/drawing/2014/main" id="{C9B36714-BBF0-864D-9068-98468E0172E9}"/>
              </a:ext>
            </a:extLst>
          </p:cNvPr>
          <p:cNvPicPr>
            <a:picLocks noChangeAspect="1"/>
          </p:cNvPicPr>
          <p:nvPr/>
        </p:nvPicPr>
        <p:blipFill>
          <a:blip r:embed="rId3"/>
          <a:stretch>
            <a:fillRect/>
          </a:stretch>
        </p:blipFill>
        <p:spPr>
          <a:xfrm>
            <a:off x="379038" y="3746500"/>
            <a:ext cx="8358321" cy="3001994"/>
          </a:xfrm>
          <a:prstGeom prst="rect">
            <a:avLst/>
          </a:prstGeom>
        </p:spPr>
      </p:pic>
    </p:spTree>
    <p:extLst>
      <p:ext uri="{BB962C8B-B14F-4D97-AF65-F5344CB8AC3E}">
        <p14:creationId xmlns:p14="http://schemas.microsoft.com/office/powerpoint/2010/main" val="3358878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107504" y="44624"/>
            <a:ext cx="8892480"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4800" dirty="0">
                <a:solidFill>
                  <a:srgbClr val="FFFF00"/>
                </a:solidFill>
                <a:latin typeface="+mn-lt"/>
                <a:ea typeface="Montserrat"/>
                <a:cs typeface="Montserrat"/>
                <a:sym typeface="Montserrat"/>
              </a:rPr>
              <a:t>Acknowledgements</a:t>
            </a:r>
            <a:endParaRPr sz="4800" dirty="0">
              <a:solidFill>
                <a:srgbClr val="FFFF00"/>
              </a:solidFill>
              <a:latin typeface="+mn-lt"/>
              <a:ea typeface="Montserrat"/>
              <a:cs typeface="Montserrat"/>
              <a:sym typeface="Montserrat"/>
            </a:endParaRPr>
          </a:p>
          <a:p>
            <a:pPr marL="0" marR="0" lvl="0" indent="0" algn="l" rtl="0">
              <a:spcBef>
                <a:spcPts val="0"/>
              </a:spcBef>
              <a:spcAft>
                <a:spcPts val="0"/>
              </a:spcAft>
              <a:buNone/>
            </a:pPr>
            <a:endParaRPr sz="2400" dirty="0">
              <a:solidFill>
                <a:srgbClr val="FFFF00"/>
              </a:solidFill>
              <a:latin typeface="Arial"/>
              <a:ea typeface="Arial"/>
              <a:cs typeface="Arial"/>
              <a:sym typeface="Arial"/>
            </a:endParaRPr>
          </a:p>
        </p:txBody>
      </p:sp>
      <p:sp>
        <p:nvSpPr>
          <p:cNvPr id="188" name="Google Shape;188;p26"/>
          <p:cNvSpPr txBox="1"/>
          <p:nvPr/>
        </p:nvSpPr>
        <p:spPr>
          <a:xfrm>
            <a:off x="217725" y="1306275"/>
            <a:ext cx="4649700" cy="50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rgbClr val="FFFF00"/>
              </a:solidFill>
              <a:latin typeface="+mj-lt"/>
              <a:ea typeface="Montserrat"/>
              <a:cs typeface="Montserrat"/>
              <a:sym typeface="Montserrat"/>
            </a:endParaRPr>
          </a:p>
          <a:p>
            <a:pPr marL="0" lvl="0" indent="0" algn="l" rtl="0">
              <a:spcBef>
                <a:spcPts val="0"/>
              </a:spcBef>
              <a:spcAft>
                <a:spcPts val="0"/>
              </a:spcAft>
              <a:buNone/>
            </a:pPr>
            <a:r>
              <a:rPr lang="en-AU" sz="2000" dirty="0">
                <a:solidFill>
                  <a:srgbClr val="FFFF00"/>
                </a:solidFill>
                <a:latin typeface="+mj-lt"/>
                <a:ea typeface="Montserrat"/>
                <a:cs typeface="Montserrat"/>
                <a:sym typeface="Montserrat"/>
              </a:rPr>
              <a:t>The </a:t>
            </a:r>
            <a:r>
              <a:rPr lang="en-AU" sz="2000" dirty="0" err="1">
                <a:solidFill>
                  <a:srgbClr val="FFFF00"/>
                </a:solidFill>
                <a:latin typeface="+mj-lt"/>
                <a:ea typeface="Montserrat"/>
                <a:cs typeface="Montserrat"/>
                <a:sym typeface="Montserrat"/>
              </a:rPr>
              <a:t>rrtools</a:t>
            </a:r>
            <a:r>
              <a:rPr lang="en-AU" sz="2000" dirty="0">
                <a:solidFill>
                  <a:srgbClr val="FFFF00"/>
                </a:solidFill>
                <a:latin typeface="+mj-lt"/>
                <a:ea typeface="Montserrat"/>
                <a:cs typeface="Montserrat"/>
                <a:sym typeface="Montserrat"/>
              </a:rPr>
              <a:t> project was developed during the 2017 Summer School on Reproducible Research in Landscape Archaeology at the </a:t>
            </a:r>
            <a:r>
              <a:rPr lang="en-AU" sz="2000" dirty="0" err="1">
                <a:solidFill>
                  <a:srgbClr val="FFFF00"/>
                </a:solidFill>
                <a:latin typeface="+mj-lt"/>
                <a:ea typeface="Montserrat"/>
                <a:cs typeface="Montserrat"/>
                <a:sym typeface="Montserrat"/>
              </a:rPr>
              <a:t>Freie</a:t>
            </a:r>
            <a:r>
              <a:rPr lang="en-AU" sz="2000" dirty="0">
                <a:solidFill>
                  <a:srgbClr val="FFFF00"/>
                </a:solidFill>
                <a:latin typeface="+mj-lt"/>
                <a:ea typeface="Montserrat"/>
                <a:cs typeface="Montserrat"/>
                <a:sym typeface="Montserrat"/>
              </a:rPr>
              <a:t> Universität Berlin (17-21 July), funded and jointly organized by Exc264 </a:t>
            </a:r>
            <a:r>
              <a:rPr lang="en-AU" sz="2000" dirty="0" err="1">
                <a:solidFill>
                  <a:srgbClr val="FFFF00"/>
                </a:solidFill>
                <a:latin typeface="+mj-lt"/>
                <a:ea typeface="Montserrat"/>
                <a:cs typeface="Montserrat"/>
                <a:sym typeface="Montserrat"/>
              </a:rPr>
              <a:t>Topoi</a:t>
            </a:r>
            <a:r>
              <a:rPr lang="en-AU" sz="2000" dirty="0">
                <a:solidFill>
                  <a:srgbClr val="FFFF00"/>
                </a:solidFill>
                <a:latin typeface="+mj-lt"/>
                <a:ea typeface="Montserrat"/>
                <a:cs typeface="Montserrat"/>
                <a:sym typeface="Montserrat"/>
              </a:rPr>
              <a:t>, CRC1266, and </a:t>
            </a:r>
            <a:r>
              <a:rPr lang="en-AU" sz="2000" dirty="0" err="1">
                <a:solidFill>
                  <a:srgbClr val="FFFF00"/>
                </a:solidFill>
                <a:latin typeface="+mj-lt"/>
                <a:ea typeface="Montserrat"/>
                <a:cs typeface="Montserrat"/>
                <a:sym typeface="Montserrat"/>
              </a:rPr>
              <a:t>ISAAKiel</a:t>
            </a:r>
            <a:r>
              <a:rPr lang="en-AU" sz="2000" dirty="0">
                <a:solidFill>
                  <a:srgbClr val="FFFF00"/>
                </a:solidFill>
                <a:latin typeface="+mj-lt"/>
                <a:ea typeface="Montserrat"/>
                <a:cs typeface="Montserrat"/>
                <a:sym typeface="Montserrat"/>
              </a:rPr>
              <a:t>. </a:t>
            </a:r>
            <a:endParaRPr sz="2000" dirty="0">
              <a:solidFill>
                <a:srgbClr val="FFFF00"/>
              </a:solidFill>
              <a:latin typeface="+mj-lt"/>
              <a:ea typeface="Montserrat"/>
              <a:cs typeface="Montserrat"/>
              <a:sym typeface="Montserrat"/>
            </a:endParaRPr>
          </a:p>
          <a:p>
            <a:pPr marL="0" lvl="0" indent="0" algn="l" rtl="0">
              <a:spcBef>
                <a:spcPts val="0"/>
              </a:spcBef>
              <a:spcAft>
                <a:spcPts val="0"/>
              </a:spcAft>
              <a:buNone/>
            </a:pPr>
            <a:endParaRPr sz="2000" dirty="0">
              <a:solidFill>
                <a:srgbClr val="FFFF00"/>
              </a:solidFill>
              <a:latin typeface="+mj-lt"/>
              <a:ea typeface="Montserrat"/>
              <a:cs typeface="Montserrat"/>
              <a:sym typeface="Montserrat"/>
            </a:endParaRPr>
          </a:p>
          <a:p>
            <a:pPr marL="0" lvl="0" indent="0" algn="l" rtl="0">
              <a:spcBef>
                <a:spcPts val="0"/>
              </a:spcBef>
              <a:spcAft>
                <a:spcPts val="0"/>
              </a:spcAft>
              <a:buNone/>
            </a:pPr>
            <a:r>
              <a:rPr lang="en-AU" sz="2000" dirty="0">
                <a:solidFill>
                  <a:srgbClr val="FFFF00"/>
                </a:solidFill>
                <a:latin typeface="+mj-lt"/>
                <a:ea typeface="Montserrat"/>
                <a:cs typeface="Montserrat"/>
                <a:sym typeface="Montserrat"/>
              </a:rPr>
              <a:t>Thanks to Sophie Schmidt, Daniel Knitter, Patrick Kennedy, Nils Müller-</a:t>
            </a:r>
            <a:r>
              <a:rPr lang="en-AU" sz="2000" dirty="0" err="1">
                <a:solidFill>
                  <a:srgbClr val="FFFF00"/>
                </a:solidFill>
                <a:latin typeface="+mj-lt"/>
                <a:ea typeface="Montserrat"/>
                <a:cs typeface="Montserrat"/>
                <a:sym typeface="Montserrat"/>
              </a:rPr>
              <a:t>Scheeßel</a:t>
            </a:r>
            <a:r>
              <a:rPr lang="en-AU" sz="2000" dirty="0">
                <a:solidFill>
                  <a:srgbClr val="FFFF00"/>
                </a:solidFill>
                <a:latin typeface="+mj-lt"/>
                <a:ea typeface="Montserrat"/>
                <a:cs typeface="Montserrat"/>
                <a:sym typeface="Montserrat"/>
              </a:rPr>
              <a:t>, Martin </a:t>
            </a:r>
            <a:r>
              <a:rPr lang="en-AU" sz="2000" dirty="0" err="1">
                <a:solidFill>
                  <a:srgbClr val="FFFF00"/>
                </a:solidFill>
                <a:latin typeface="+mj-lt"/>
                <a:ea typeface="Montserrat"/>
                <a:cs typeface="Montserrat"/>
                <a:sym typeface="Montserrat"/>
              </a:rPr>
              <a:t>Hinz</a:t>
            </a:r>
            <a:r>
              <a:rPr lang="en-AU" sz="2000" dirty="0">
                <a:solidFill>
                  <a:srgbClr val="FFFF00"/>
                </a:solidFill>
                <a:latin typeface="+mj-lt"/>
                <a:ea typeface="Montserrat"/>
                <a:cs typeface="Montserrat"/>
                <a:sym typeface="Montserrat"/>
              </a:rPr>
              <a:t>, Clemens Schmid, Ricarda Braun, </a:t>
            </a:r>
            <a:r>
              <a:rPr lang="en-AU" sz="2000" dirty="0" err="1">
                <a:solidFill>
                  <a:srgbClr val="FFFF00"/>
                </a:solidFill>
                <a:latin typeface="+mj-lt"/>
                <a:ea typeface="Montserrat"/>
                <a:cs typeface="Montserrat"/>
                <a:sym typeface="Montserrat"/>
              </a:rPr>
              <a:t>Wojciech</a:t>
            </a:r>
            <a:r>
              <a:rPr lang="en-AU" sz="2000" dirty="0">
                <a:solidFill>
                  <a:srgbClr val="FFFF00"/>
                </a:solidFill>
                <a:latin typeface="+mj-lt"/>
                <a:ea typeface="Montserrat"/>
                <a:cs typeface="Montserrat"/>
                <a:sym typeface="Montserrat"/>
              </a:rPr>
              <a:t> </a:t>
            </a:r>
            <a:r>
              <a:rPr lang="en-AU" sz="2000" dirty="0" err="1">
                <a:solidFill>
                  <a:srgbClr val="FFFF00"/>
                </a:solidFill>
                <a:latin typeface="+mj-lt"/>
                <a:ea typeface="Montserrat"/>
                <a:cs typeface="Montserrat"/>
                <a:sym typeface="Montserrat"/>
              </a:rPr>
              <a:t>Francuzik</a:t>
            </a:r>
            <a:r>
              <a:rPr lang="en-AU" sz="2000" dirty="0">
                <a:solidFill>
                  <a:srgbClr val="FFFF00"/>
                </a:solidFill>
                <a:latin typeface="+mj-lt"/>
                <a:ea typeface="Montserrat"/>
                <a:cs typeface="Montserrat"/>
                <a:sym typeface="Montserrat"/>
              </a:rPr>
              <a:t> for their contributions to the package. </a:t>
            </a:r>
            <a:endParaRPr sz="2000" dirty="0">
              <a:solidFill>
                <a:srgbClr val="FFFF00"/>
              </a:solidFill>
              <a:latin typeface="+mj-lt"/>
              <a:ea typeface="Montserrat"/>
              <a:cs typeface="Montserrat"/>
              <a:sym typeface="Montserrat"/>
            </a:endParaRPr>
          </a:p>
        </p:txBody>
      </p:sp>
      <p:pic>
        <p:nvPicPr>
          <p:cNvPr id="189" name="Google Shape;189;p26"/>
          <p:cNvPicPr preferRelativeResize="0"/>
          <p:nvPr/>
        </p:nvPicPr>
        <p:blipFill>
          <a:blip r:embed="rId3">
            <a:alphaModFix/>
          </a:blip>
          <a:stretch>
            <a:fillRect/>
          </a:stretch>
        </p:blipFill>
        <p:spPr>
          <a:xfrm>
            <a:off x="6422613" y="755094"/>
            <a:ext cx="1181100" cy="1371600"/>
          </a:xfrm>
          <a:prstGeom prst="rect">
            <a:avLst/>
          </a:prstGeom>
          <a:noFill/>
          <a:ln>
            <a:noFill/>
          </a:ln>
        </p:spPr>
      </p:pic>
      <p:pic>
        <p:nvPicPr>
          <p:cNvPr id="190" name="Google Shape;190;p26"/>
          <p:cNvPicPr preferRelativeResize="0"/>
          <p:nvPr/>
        </p:nvPicPr>
        <p:blipFill rotWithShape="1">
          <a:blip r:embed="rId4">
            <a:alphaModFix/>
          </a:blip>
          <a:srcRect t="24641" b="24076"/>
          <a:stretch/>
        </p:blipFill>
        <p:spPr>
          <a:xfrm>
            <a:off x="5589188" y="2431149"/>
            <a:ext cx="2847975" cy="825500"/>
          </a:xfrm>
          <a:prstGeom prst="rect">
            <a:avLst/>
          </a:prstGeom>
          <a:noFill/>
          <a:ln>
            <a:noFill/>
          </a:ln>
        </p:spPr>
      </p:pic>
      <p:pic>
        <p:nvPicPr>
          <p:cNvPr id="191" name="Google Shape;191;p26"/>
          <p:cNvPicPr preferRelativeResize="0"/>
          <p:nvPr/>
        </p:nvPicPr>
        <p:blipFill>
          <a:blip r:embed="rId5">
            <a:alphaModFix/>
          </a:blip>
          <a:stretch>
            <a:fillRect/>
          </a:stretch>
        </p:blipFill>
        <p:spPr>
          <a:xfrm>
            <a:off x="5591975" y="3561100"/>
            <a:ext cx="2847974" cy="734955"/>
          </a:xfrm>
          <a:prstGeom prst="rect">
            <a:avLst/>
          </a:prstGeom>
          <a:noFill/>
          <a:ln>
            <a:noFill/>
          </a:ln>
        </p:spPr>
      </p:pic>
      <p:sp>
        <p:nvSpPr>
          <p:cNvPr id="192" name="Google Shape;192;p26"/>
          <p:cNvSpPr/>
          <p:nvPr/>
        </p:nvSpPr>
        <p:spPr>
          <a:xfrm>
            <a:off x="5589225" y="4600500"/>
            <a:ext cx="2847900" cy="159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26"/>
          <p:cNvPicPr preferRelativeResize="0"/>
          <p:nvPr/>
        </p:nvPicPr>
        <p:blipFill>
          <a:blip r:embed="rId6">
            <a:alphaModFix/>
          </a:blip>
          <a:stretch>
            <a:fillRect/>
          </a:stretch>
        </p:blipFill>
        <p:spPr>
          <a:xfrm>
            <a:off x="5591975" y="4600500"/>
            <a:ext cx="2847976" cy="15901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2044" y="44624"/>
            <a:ext cx="8841956" cy="738664"/>
          </a:xfrm>
          <a:prstGeom prst="rect">
            <a:avLst/>
          </a:prstGeom>
          <a:noFill/>
        </p:spPr>
        <p:txBody>
          <a:bodyPr wrap="square" rtlCol="0">
            <a:spAutoFit/>
          </a:bodyPr>
          <a:lstStyle/>
          <a:p>
            <a:r>
              <a:rPr lang="en-AU" sz="2800" dirty="0">
                <a:solidFill>
                  <a:srgbClr val="FFFF00"/>
                </a:solidFill>
              </a:rPr>
              <a:t>How can we be scientific about scientific demarcation?</a:t>
            </a:r>
          </a:p>
          <a:p>
            <a:endParaRPr lang="en-AU" dirty="0">
              <a:solidFill>
                <a:srgbClr val="FFFF00"/>
              </a:solidFill>
            </a:endParaRPr>
          </a:p>
        </p:txBody>
      </p:sp>
      <p:pic>
        <p:nvPicPr>
          <p:cNvPr id="13314" name="Picture 2" descr="http://journals.plos.org/plosone/article/figure/image?size=large&amp;id=10.1371/journal.pone.0066938.g001"/>
          <p:cNvPicPr>
            <a:picLocks noChangeAspect="1" noChangeArrowheads="1"/>
          </p:cNvPicPr>
          <p:nvPr/>
        </p:nvPicPr>
        <p:blipFill rotWithShape="1">
          <a:blip r:embed="rId3">
            <a:extLst>
              <a:ext uri="{28A0092B-C50C-407E-A947-70E740481C1C}">
                <a14:useLocalDpi xmlns:a14="http://schemas.microsoft.com/office/drawing/2010/main" val="0"/>
              </a:ext>
            </a:extLst>
          </a:blip>
          <a:srcRect r="63448"/>
          <a:stretch/>
        </p:blipFill>
        <p:spPr bwMode="auto">
          <a:xfrm>
            <a:off x="1146502" y="725139"/>
            <a:ext cx="6809874" cy="6000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394B8DF-18B9-894D-9690-DE77645381D9}"/>
              </a:ext>
            </a:extLst>
          </p:cNvPr>
          <p:cNvSpPr/>
          <p:nvPr/>
        </p:nvSpPr>
        <p:spPr>
          <a:xfrm>
            <a:off x="1866039" y="5870904"/>
            <a:ext cx="6083643" cy="774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r>
              <a:rPr lang="en-AU" dirty="0"/>
              <a:t>novel predictions </a:t>
            </a:r>
            <a:endParaRPr lang="en-US" dirty="0"/>
          </a:p>
        </p:txBody>
      </p:sp>
      <p:pic>
        <p:nvPicPr>
          <p:cNvPr id="13316" name="Picture 4" descr="http://journals.plos.org/plosone/article/figure/image?size=large&amp;id=10.1371/journal.pone.0066938.g001"/>
          <p:cNvPicPr>
            <a:picLocks noChangeAspect="1" noChangeArrowheads="1"/>
          </p:cNvPicPr>
          <p:nvPr/>
        </p:nvPicPr>
        <p:blipFill rotWithShape="1">
          <a:blip r:embed="rId3">
            <a:extLst>
              <a:ext uri="{28A0092B-C50C-407E-A947-70E740481C1C}">
                <a14:useLocalDpi xmlns:a14="http://schemas.microsoft.com/office/drawing/2010/main" val="0"/>
              </a:ext>
            </a:extLst>
          </a:blip>
          <a:srcRect l="30313" t="86399" r="26208"/>
          <a:stretch/>
        </p:blipFill>
        <p:spPr bwMode="auto">
          <a:xfrm>
            <a:off x="1866039" y="5973366"/>
            <a:ext cx="5713966" cy="5757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ED6D373-D3DB-CF4F-B2B4-025A7F14DB95}"/>
              </a:ext>
            </a:extLst>
          </p:cNvPr>
          <p:cNvSpPr/>
          <p:nvPr/>
        </p:nvSpPr>
        <p:spPr>
          <a:xfrm>
            <a:off x="4777273" y="1570653"/>
            <a:ext cx="3172409" cy="774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r>
              <a:rPr lang="en-AU" dirty="0"/>
              <a:t>novel predictions </a:t>
            </a:r>
            <a:endParaRPr lang="en-US" dirty="0"/>
          </a:p>
        </p:txBody>
      </p:sp>
    </p:spTree>
    <p:extLst>
      <p:ext uri="{BB962C8B-B14F-4D97-AF65-F5344CB8AC3E}">
        <p14:creationId xmlns:p14="http://schemas.microsoft.com/office/powerpoint/2010/main" val="159004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10" y="1998147"/>
            <a:ext cx="9130919" cy="3897762"/>
            <a:chOff x="-36511" y="560143"/>
            <a:chExt cx="8836630" cy="3820788"/>
          </a:xfrm>
        </p:grpSpPr>
        <p:pic>
          <p:nvPicPr>
            <p:cNvPr id="143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2159" b="29938"/>
            <a:stretch/>
          </p:blipFill>
          <p:spPr bwMode="auto">
            <a:xfrm>
              <a:off x="-36511" y="560144"/>
              <a:ext cx="2237721" cy="3820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http://journals.plos.org/plosone/article/figure/image?size=large&amp;id=10.1371/journal.pone.0066938.t00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190" r="11980" b="29917"/>
            <a:stretch/>
          </p:blipFill>
          <p:spPr bwMode="auto">
            <a:xfrm>
              <a:off x="2176118" y="560143"/>
              <a:ext cx="6624001" cy="382078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14558" y="24642"/>
            <a:ext cx="9021937" cy="1754326"/>
          </a:xfrm>
          <a:prstGeom prst="rect">
            <a:avLst/>
          </a:prstGeom>
        </p:spPr>
        <p:txBody>
          <a:bodyPr wrap="square">
            <a:spAutoFit/>
          </a:bodyPr>
          <a:lstStyle/>
          <a:p>
            <a:r>
              <a:rPr lang="en-AU" sz="5400" dirty="0">
                <a:solidFill>
                  <a:srgbClr val="FFFF00"/>
                </a:solidFill>
              </a:rPr>
              <a:t>Bibliometric Evidence for a Hierarchy of the Sciences</a:t>
            </a:r>
          </a:p>
        </p:txBody>
      </p:sp>
      <p:sp>
        <p:nvSpPr>
          <p:cNvPr id="4" name="Rectangle 3"/>
          <p:cNvSpPr/>
          <p:nvPr/>
        </p:nvSpPr>
        <p:spPr>
          <a:xfrm>
            <a:off x="287524" y="6114921"/>
            <a:ext cx="8568952" cy="584775"/>
          </a:xfrm>
          <a:prstGeom prst="rect">
            <a:avLst/>
          </a:prstGeom>
        </p:spPr>
        <p:txBody>
          <a:bodyPr wrap="square">
            <a:spAutoFit/>
          </a:bodyPr>
          <a:lstStyle/>
          <a:p>
            <a:r>
              <a:rPr lang="en-AU" sz="1600" dirty="0" err="1">
                <a:solidFill>
                  <a:srgbClr val="FFFF00"/>
                </a:solidFill>
              </a:rPr>
              <a:t>Fanelli</a:t>
            </a:r>
            <a:r>
              <a:rPr lang="en-AU" sz="1600" dirty="0">
                <a:solidFill>
                  <a:srgbClr val="FFFF00"/>
                </a:solidFill>
              </a:rPr>
              <a:t> D, </a:t>
            </a:r>
            <a:r>
              <a:rPr lang="en-AU" sz="1600" dirty="0" err="1">
                <a:solidFill>
                  <a:srgbClr val="FFFF00"/>
                </a:solidFill>
              </a:rPr>
              <a:t>Glänzel</a:t>
            </a:r>
            <a:r>
              <a:rPr lang="en-AU" sz="1600" dirty="0">
                <a:solidFill>
                  <a:srgbClr val="FFFF00"/>
                </a:solidFill>
              </a:rPr>
              <a:t> W (2013) Bibliometric Evidence for a Hierarchy of the Sciences. </a:t>
            </a:r>
            <a:r>
              <a:rPr lang="en-AU" sz="1600" i="1" dirty="0">
                <a:solidFill>
                  <a:srgbClr val="FFFF00"/>
                </a:solidFill>
              </a:rPr>
              <a:t>PLOS ONE </a:t>
            </a:r>
            <a:r>
              <a:rPr lang="en-AU" sz="1600" dirty="0">
                <a:solidFill>
                  <a:srgbClr val="FFFF00"/>
                </a:solidFill>
              </a:rPr>
              <a:t>8(6): e66938. https://doi.org/10.1371/journal.pone.0066938</a:t>
            </a:r>
          </a:p>
        </p:txBody>
      </p:sp>
      <p:sp>
        <p:nvSpPr>
          <p:cNvPr id="5" name="Rectangle 4">
            <a:extLst>
              <a:ext uri="{FF2B5EF4-FFF2-40B4-BE49-F238E27FC236}">
                <a16:creationId xmlns:a16="http://schemas.microsoft.com/office/drawing/2014/main" id="{126725ED-9DE8-D542-9E96-0F7BFA465C9C}"/>
              </a:ext>
            </a:extLst>
          </p:cNvPr>
          <p:cNvSpPr/>
          <p:nvPr/>
        </p:nvSpPr>
        <p:spPr>
          <a:xfrm>
            <a:off x="-261257" y="1858415"/>
            <a:ext cx="9591869" cy="473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22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75049" b="50171"/>
          <a:stretch/>
        </p:blipFill>
        <p:spPr bwMode="auto">
          <a:xfrm>
            <a:off x="156215" y="148716"/>
            <a:ext cx="2812092" cy="281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06B2F7C4-AD37-6742-894A-3E5B06022C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89" r="47974" b="50171"/>
          <a:stretch/>
        </p:blipFill>
        <p:spPr bwMode="auto">
          <a:xfrm>
            <a:off x="3042860" y="148716"/>
            <a:ext cx="3058279" cy="281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90122F61-B45F-F24B-B1DC-EE0423A3B6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25" r="25322" b="50171"/>
          <a:stretch/>
        </p:blipFill>
        <p:spPr bwMode="auto">
          <a:xfrm>
            <a:off x="3165954" y="3176337"/>
            <a:ext cx="2812092" cy="281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C75D9AA7-F207-B046-B71A-0EA88326D9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 t="50290" r="75107" b="-119"/>
          <a:stretch/>
        </p:blipFill>
        <p:spPr bwMode="auto">
          <a:xfrm>
            <a:off x="6175692" y="148716"/>
            <a:ext cx="2812092" cy="281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2EDAE80F-67EF-BD49-862E-CF89E57E11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t="50290" r="50004" b="-119"/>
          <a:stretch/>
        </p:blipFill>
        <p:spPr bwMode="auto">
          <a:xfrm>
            <a:off x="156215" y="3176337"/>
            <a:ext cx="2812092" cy="281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DAD8EB57-A958-114A-B41A-BE701E4CB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25" t="49829" r="25322" b="343"/>
          <a:stretch/>
        </p:blipFill>
        <p:spPr bwMode="auto">
          <a:xfrm>
            <a:off x="6175692" y="3176337"/>
            <a:ext cx="2812092" cy="281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ED4DD51A-847A-C64A-B761-5E7A9F024F7C}"/>
              </a:ext>
            </a:extLst>
          </p:cNvPr>
          <p:cNvSpPr/>
          <p:nvPr/>
        </p:nvSpPr>
        <p:spPr>
          <a:xfrm>
            <a:off x="156214" y="6016801"/>
            <a:ext cx="8619485" cy="1046440"/>
          </a:xfrm>
          <a:prstGeom prst="rect">
            <a:avLst/>
          </a:prstGeom>
        </p:spPr>
        <p:txBody>
          <a:bodyPr wrap="square">
            <a:spAutoFit/>
          </a:bodyPr>
          <a:lstStyle/>
          <a:p>
            <a:r>
              <a:rPr lang="en-US" sz="2400" dirty="0">
                <a:solidFill>
                  <a:srgbClr val="FFFF00"/>
                </a:solidFill>
              </a:rPr>
              <a:t>28,477 papers published at the beginning of 2012 in journals that Thomson Reuters’ Essential Science Indicators (ESI)</a:t>
            </a:r>
          </a:p>
          <a:p>
            <a:endParaRPr lang="en-US" dirty="0"/>
          </a:p>
        </p:txBody>
      </p:sp>
    </p:spTree>
    <p:extLst>
      <p:ext uri="{BB962C8B-B14F-4D97-AF65-F5344CB8AC3E}">
        <p14:creationId xmlns:p14="http://schemas.microsoft.com/office/powerpoint/2010/main" val="1214477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9" y="1484557"/>
            <a:ext cx="8640960" cy="3785652"/>
          </a:xfrm>
          <a:prstGeom prst="rect">
            <a:avLst/>
          </a:prstGeom>
        </p:spPr>
        <p:txBody>
          <a:bodyPr wrap="square">
            <a:spAutoFit/>
          </a:bodyPr>
          <a:lstStyle/>
          <a:p>
            <a:pPr algn="ctr">
              <a:tabLst>
                <a:tab pos="2979738" algn="l"/>
              </a:tabLst>
            </a:pPr>
            <a:r>
              <a:rPr lang="en-AU" sz="8000" dirty="0">
                <a:solidFill>
                  <a:schemeClr val="bg1">
                    <a:lumMod val="95000"/>
                  </a:schemeClr>
                </a:solidFill>
                <a:latin typeface="Rockwell Extra Bold" panose="02060903040505020403" pitchFamily="18" charset="0"/>
              </a:rPr>
              <a:t>Where does archaeology fit?</a:t>
            </a:r>
          </a:p>
        </p:txBody>
      </p:sp>
    </p:spTree>
    <p:extLst>
      <p:ext uri="{BB962C8B-B14F-4D97-AF65-F5344CB8AC3E}">
        <p14:creationId xmlns:p14="http://schemas.microsoft.com/office/powerpoint/2010/main" val="104907152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7821</TotalTime>
  <Words>3747</Words>
  <Application>Microsoft Macintosh PowerPoint</Application>
  <PresentationFormat>On-screen Show (4:3)</PresentationFormat>
  <Paragraphs>207</Paragraphs>
  <Slides>56</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Rockwell Extra Bold</vt:lpstr>
      <vt:lpstr>Calibri</vt:lpstr>
      <vt:lpstr>Arial</vt:lpstr>
      <vt:lpstr>Tahoma</vt:lpstr>
      <vt:lpstr>Montserrat</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the cause of revolutions in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Ben Marwick</cp:lastModifiedBy>
  <cp:revision>89</cp:revision>
  <dcterms:modified xsi:type="dcterms:W3CDTF">2019-05-07T16:55:10Z</dcterms:modified>
</cp:coreProperties>
</file>